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3" r:id="rId7"/>
    <p:sldId id="262" r:id="rId8"/>
    <p:sldId id="265" r:id="rId9"/>
    <p:sldId id="264" r:id="rId10"/>
    <p:sldId id="266" r:id="rId11"/>
    <p:sldId id="268" r:id="rId12"/>
    <p:sldId id="267" r:id="rId13"/>
    <p:sldId id="270" r:id="rId14"/>
    <p:sldId id="271" r:id="rId15"/>
    <p:sldId id="297" r:id="rId16"/>
    <p:sldId id="296" r:id="rId17"/>
    <p:sldId id="269" r:id="rId18"/>
    <p:sldId id="273" r:id="rId19"/>
    <p:sldId id="274" r:id="rId20"/>
    <p:sldId id="272" r:id="rId21"/>
    <p:sldId id="275" r:id="rId22"/>
    <p:sldId id="276" r:id="rId23"/>
    <p:sldId id="277" r:id="rId24"/>
    <p:sldId id="278" r:id="rId25"/>
    <p:sldId id="280" r:id="rId26"/>
    <p:sldId id="279" r:id="rId27"/>
    <p:sldId id="281" r:id="rId28"/>
    <p:sldId id="282" r:id="rId29"/>
    <p:sldId id="287" r:id="rId30"/>
    <p:sldId id="288" r:id="rId31"/>
    <p:sldId id="289" r:id="rId32"/>
    <p:sldId id="290" r:id="rId33"/>
    <p:sldId id="292" r:id="rId34"/>
    <p:sldId id="283" r:id="rId35"/>
    <p:sldId id="284" r:id="rId36"/>
    <p:sldId id="285" r:id="rId37"/>
    <p:sldId id="286" r:id="rId38"/>
    <p:sldId id="294" r:id="rId39"/>
    <p:sldId id="295" r:id="rId40"/>
    <p:sldId id="29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33CC"/>
    <a:srgbClr val="81EFF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46" autoAdjust="0"/>
  </p:normalViewPr>
  <p:slideViewPr>
    <p:cSldViewPr>
      <p:cViewPr>
        <p:scale>
          <a:sx n="60" d="100"/>
          <a:sy n="60" d="100"/>
        </p:scale>
        <p:origin x="-979" y="2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9857C3F-F803-478C-8D0F-19FD7C62044D}"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76F1D-6740-48E2-8107-3CDDC8644BB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57C3F-F803-478C-8D0F-19FD7C62044D}"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76F1D-6740-48E2-8107-3CDDC8644B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57C3F-F803-478C-8D0F-19FD7C62044D}"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76F1D-6740-48E2-8107-3CDDC8644B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857C3F-F803-478C-8D0F-19FD7C62044D}"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76F1D-6740-48E2-8107-3CDDC8644B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857C3F-F803-478C-8D0F-19FD7C62044D}" type="datetimeFigureOut">
              <a:rPr lang="en-US" smtClean="0"/>
              <a:pPr/>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C76F1D-6740-48E2-8107-3CDDC8644BB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9857C3F-F803-478C-8D0F-19FD7C62044D}" type="datetimeFigureOut">
              <a:rPr lang="en-US" smtClean="0"/>
              <a:pPr/>
              <a:t>5/15/2011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76F1D-6740-48E2-8107-3CDDC8644B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857C3F-F803-478C-8D0F-19FD7C62044D}" type="datetimeFigureOut">
              <a:rPr lang="en-US" smtClean="0"/>
              <a:pPr/>
              <a:t>5/15/2011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C76F1D-6740-48E2-8107-3CDDC8644B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857C3F-F803-478C-8D0F-19FD7C62044D}" type="datetimeFigureOut">
              <a:rPr lang="en-US" smtClean="0"/>
              <a:pPr/>
              <a:t>5/15/2011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C76F1D-6740-48E2-8107-3CDDC8644B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57C3F-F803-478C-8D0F-19FD7C62044D}" type="datetimeFigureOut">
              <a:rPr lang="en-US" smtClean="0"/>
              <a:pPr/>
              <a:t>5/15/2011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C76F1D-6740-48E2-8107-3CDDC8644BB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57C3F-F803-478C-8D0F-19FD7C62044D}" type="datetimeFigureOut">
              <a:rPr lang="en-US" smtClean="0"/>
              <a:pPr/>
              <a:t>5/15/2011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76F1D-6740-48E2-8107-3CDDC8644B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857C3F-F803-478C-8D0F-19FD7C62044D}" type="datetimeFigureOut">
              <a:rPr lang="en-US" smtClean="0"/>
              <a:pPr/>
              <a:t>5/15/2011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C76F1D-6740-48E2-8107-3CDDC8644BB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57C3F-F803-478C-8D0F-19FD7C62044D}" type="datetimeFigureOut">
              <a:rPr lang="en-US" smtClean="0"/>
              <a:pPr/>
              <a:t>5/15/2011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76F1D-6740-48E2-8107-3CDDC8644B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620000" cy="1938992"/>
          </a:xfrm>
          <a:prstGeom prst="rect">
            <a:avLst/>
          </a:prstGeom>
          <a:solidFill>
            <a:srgbClr val="81EFFB"/>
          </a:solidFill>
        </p:spPr>
        <p:txBody>
          <a:bodyPr wrap="square" rtlCol="0">
            <a:spAutoFit/>
          </a:bodyPr>
          <a:lstStyle/>
          <a:p>
            <a:r>
              <a:rPr lang="en-US" sz="4000" dirty="0" smtClean="0">
                <a:latin typeface="Comic Sans MS" pitchFamily="66" charset="0"/>
              </a:rPr>
              <a:t>Report from the 71</a:t>
            </a:r>
            <a:r>
              <a:rPr lang="en-US" sz="4000" baseline="30000" dirty="0" smtClean="0">
                <a:latin typeface="Comic Sans MS" pitchFamily="66" charset="0"/>
              </a:rPr>
              <a:t>st</a:t>
            </a:r>
            <a:r>
              <a:rPr lang="en-US" sz="4000" dirty="0" smtClean="0">
                <a:latin typeface="Comic Sans MS" pitchFamily="66" charset="0"/>
              </a:rPr>
              <a:t> Meeting</a:t>
            </a:r>
          </a:p>
          <a:p>
            <a:pPr algn="ctr"/>
            <a:r>
              <a:rPr lang="en-US" sz="4000" dirty="0">
                <a:latin typeface="Comic Sans MS" pitchFamily="66" charset="0"/>
              </a:rPr>
              <a:t>o</a:t>
            </a:r>
            <a:r>
              <a:rPr lang="en-US" sz="4000" dirty="0" smtClean="0">
                <a:latin typeface="Comic Sans MS" pitchFamily="66" charset="0"/>
              </a:rPr>
              <a:t>f the DESY PRC</a:t>
            </a:r>
          </a:p>
          <a:p>
            <a:pPr algn="ctr"/>
            <a:r>
              <a:rPr lang="en-US" sz="4000" dirty="0" smtClean="0">
                <a:latin typeface="Comic Sans MS" pitchFamily="66" charset="0"/>
              </a:rPr>
              <a:t>April 28-29, 2011</a:t>
            </a:r>
            <a:endParaRPr lang="en-US" sz="4000" dirty="0">
              <a:latin typeface="Comic Sans MS" pitchFamily="66" charset="0"/>
            </a:endParaRPr>
          </a:p>
        </p:txBody>
      </p:sp>
      <p:sp>
        <p:nvSpPr>
          <p:cNvPr id="5" name="TextBox 4"/>
          <p:cNvSpPr txBox="1"/>
          <p:nvPr/>
        </p:nvSpPr>
        <p:spPr>
          <a:xfrm>
            <a:off x="1600200" y="2971800"/>
            <a:ext cx="6096000" cy="954107"/>
          </a:xfrm>
          <a:prstGeom prst="rect">
            <a:avLst/>
          </a:prstGeom>
          <a:solidFill>
            <a:srgbClr val="81EFFB"/>
          </a:solidFill>
        </p:spPr>
        <p:txBody>
          <a:bodyPr wrap="square" rtlCol="0">
            <a:spAutoFit/>
          </a:bodyPr>
          <a:lstStyle/>
          <a:p>
            <a:pPr algn="ctr"/>
            <a:r>
              <a:rPr lang="en-US" sz="2800" dirty="0" smtClean="0">
                <a:latin typeface="Comic Sans MS" pitchFamily="66" charset="0"/>
              </a:rPr>
              <a:t>Andy White, University of Texas at Arlington – for the DESY PRC</a:t>
            </a:r>
            <a:endParaRPr lang="en-US" sz="2800" dirty="0">
              <a:latin typeface="Comic Sans MS" pitchFamily="66" charset="0"/>
            </a:endParaRPr>
          </a:p>
        </p:txBody>
      </p:sp>
      <p:sp>
        <p:nvSpPr>
          <p:cNvPr id="6" name="TextBox 5"/>
          <p:cNvSpPr txBox="1"/>
          <p:nvPr/>
        </p:nvSpPr>
        <p:spPr>
          <a:xfrm>
            <a:off x="381000" y="4800600"/>
            <a:ext cx="8458200" cy="523220"/>
          </a:xfrm>
          <a:prstGeom prst="rect">
            <a:avLst/>
          </a:prstGeom>
          <a:noFill/>
        </p:spPr>
        <p:txBody>
          <a:bodyPr wrap="square" rtlCol="0">
            <a:spAutoFit/>
          </a:bodyPr>
          <a:lstStyle/>
          <a:p>
            <a:r>
              <a:rPr lang="en-US" sz="2800" dirty="0" smtClean="0">
                <a:latin typeface="Comic Sans MS" pitchFamily="66" charset="0"/>
              </a:rPr>
              <a:t>DESY Scientific Council Meeting, May 16-17, 2011</a:t>
            </a:r>
            <a:endParaRPr lang="en-US" sz="2800"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34290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ALPS-II</a:t>
            </a:r>
          </a:p>
        </p:txBody>
      </p:sp>
      <p:pic>
        <p:nvPicPr>
          <p:cNvPr id="5122" name="Picture 2"/>
          <p:cNvPicPr>
            <a:picLocks noChangeAspect="1" noChangeArrowheads="1"/>
          </p:cNvPicPr>
          <p:nvPr/>
        </p:nvPicPr>
        <p:blipFill>
          <a:blip r:embed="rId2" cstate="print"/>
          <a:srcRect/>
          <a:stretch>
            <a:fillRect/>
          </a:stretch>
        </p:blipFill>
        <p:spPr bwMode="auto">
          <a:xfrm>
            <a:off x="0" y="743596"/>
            <a:ext cx="4667514" cy="321880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717791" y="381000"/>
            <a:ext cx="4426209" cy="3505200"/>
          </a:xfrm>
          <a:prstGeom prst="rect">
            <a:avLst/>
          </a:prstGeom>
          <a:noFill/>
          <a:ln w="9525">
            <a:noFill/>
            <a:miter lim="800000"/>
            <a:headEnd/>
            <a:tailEnd/>
          </a:ln>
        </p:spPr>
      </p:pic>
      <p:sp>
        <p:nvSpPr>
          <p:cNvPr id="5" name="TextBox 4"/>
          <p:cNvSpPr txBox="1"/>
          <p:nvPr/>
        </p:nvSpPr>
        <p:spPr>
          <a:xfrm>
            <a:off x="381000" y="4343400"/>
            <a:ext cx="8763000" cy="2031325"/>
          </a:xfrm>
          <a:prstGeom prst="rect">
            <a:avLst/>
          </a:prstGeom>
          <a:noFill/>
        </p:spPr>
        <p:txBody>
          <a:bodyPr wrap="square" rtlCol="0">
            <a:spAutoFit/>
          </a:bodyPr>
          <a:lstStyle/>
          <a:p>
            <a:r>
              <a:rPr lang="en-US" dirty="0" smtClean="0"/>
              <a:t>Physics: </a:t>
            </a:r>
            <a:r>
              <a:rPr lang="en-US" dirty="0" smtClean="0">
                <a:solidFill>
                  <a:srgbClr val="FF0000"/>
                </a:solidFill>
              </a:rPr>
              <a:t>Hidden photons </a:t>
            </a:r>
            <a:r>
              <a:rPr lang="en-US" dirty="0" smtClean="0"/>
              <a:t>– kinetic mixing – needs no B field.</a:t>
            </a:r>
          </a:p>
          <a:p>
            <a:r>
              <a:rPr lang="en-US" dirty="0" smtClean="0"/>
              <a:t>              : </a:t>
            </a:r>
            <a:r>
              <a:rPr lang="en-US" dirty="0" smtClean="0">
                <a:solidFill>
                  <a:srgbClr val="FF0000"/>
                </a:solidFill>
              </a:rPr>
              <a:t>WISPS</a:t>
            </a:r>
            <a:r>
              <a:rPr lang="en-US" dirty="0" smtClean="0"/>
              <a:t> – coherent mixing with photons in magnetized background.</a:t>
            </a:r>
          </a:p>
          <a:p>
            <a:r>
              <a:rPr lang="en-US" dirty="0" smtClean="0"/>
              <a:t>Three steps:</a:t>
            </a:r>
          </a:p>
          <a:p>
            <a:pPr marL="342900" indent="-342900">
              <a:buAutoNum type="arabicParenR"/>
            </a:pPr>
            <a:r>
              <a:rPr lang="en-US" dirty="0" smtClean="0"/>
              <a:t>Set up all components except magnets in new laser lab and test.  Search for hidden photons with ~10m vacuum sections: 2012.</a:t>
            </a:r>
          </a:p>
          <a:p>
            <a:pPr marL="342900" indent="-342900">
              <a:buAutoNum type="arabicParenR"/>
            </a:pPr>
            <a:r>
              <a:rPr lang="en-US" dirty="0" smtClean="0"/>
              <a:t> Move to HERA tunnel and search for hidden photons with ~100m sections:  2014</a:t>
            </a:r>
          </a:p>
          <a:p>
            <a:pPr marL="342900" indent="-342900">
              <a:buAutoNum type="arabicParenR"/>
            </a:pPr>
            <a:r>
              <a:rPr lang="en-US" dirty="0" smtClean="0"/>
              <a:t>In 2016 install first HERA dipoles…first data taking 2017.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667000"/>
            <a:ext cx="34290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ALPS-II</a:t>
            </a:r>
          </a:p>
        </p:txBody>
      </p:sp>
      <p:pic>
        <p:nvPicPr>
          <p:cNvPr id="6146" name="Picture 2"/>
          <p:cNvPicPr>
            <a:picLocks noChangeAspect="1" noChangeArrowheads="1"/>
          </p:cNvPicPr>
          <p:nvPr/>
        </p:nvPicPr>
        <p:blipFill>
          <a:blip r:embed="rId2" cstate="print"/>
          <a:srcRect/>
          <a:stretch>
            <a:fillRect/>
          </a:stretch>
        </p:blipFill>
        <p:spPr bwMode="auto">
          <a:xfrm>
            <a:off x="3886200" y="304800"/>
            <a:ext cx="4530725" cy="62619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006499" cy="584775"/>
          </a:xfrm>
          <a:prstGeom prst="rect">
            <a:avLst/>
          </a:prstGeom>
          <a:solidFill>
            <a:srgbClr val="81EFFB"/>
          </a:solidFill>
        </p:spPr>
        <p:txBody>
          <a:bodyPr wrap="none">
            <a:spAutoFit/>
          </a:bodyPr>
          <a:lstStyle/>
          <a:p>
            <a:r>
              <a:rPr lang="en-US" sz="3200" dirty="0" smtClean="0">
                <a:latin typeface="Comic Sans MS" pitchFamily="66" charset="0"/>
              </a:rPr>
              <a:t>Recommendations - ALPS</a:t>
            </a:r>
          </a:p>
        </p:txBody>
      </p:sp>
      <p:sp>
        <p:nvSpPr>
          <p:cNvPr id="3" name="TextBox 2"/>
          <p:cNvSpPr txBox="1"/>
          <p:nvPr/>
        </p:nvSpPr>
        <p:spPr>
          <a:xfrm>
            <a:off x="0" y="457200"/>
            <a:ext cx="8686800" cy="6740307"/>
          </a:xfrm>
          <a:prstGeom prst="rect">
            <a:avLst/>
          </a:prstGeom>
          <a:noFill/>
        </p:spPr>
        <p:txBody>
          <a:bodyPr wrap="square" rtlCol="0">
            <a:spAutoFit/>
          </a:bodyPr>
          <a:lstStyle/>
          <a:p>
            <a:pPr>
              <a:buFontTx/>
              <a:buChar char="-"/>
            </a:pPr>
            <a:r>
              <a:rPr lang="en-US" sz="2400" dirty="0" smtClean="0"/>
              <a:t> The PRC appreciates the already </a:t>
            </a:r>
            <a:r>
              <a:rPr lang="en-US" sz="2400" dirty="0" smtClean="0">
                <a:solidFill>
                  <a:srgbClr val="FF0000"/>
                </a:solidFill>
              </a:rPr>
              <a:t>very impressive efforts of the newly formed ALPS II collaboration</a:t>
            </a:r>
            <a:r>
              <a:rPr lang="en-US" sz="2400" dirty="0" smtClean="0"/>
              <a:t> particularly recognizes the very fruitful and beneficial collaboration between the theoretical and experimental particle physics communities and the laser physicists from the gravitational wave detector community...</a:t>
            </a:r>
          </a:p>
          <a:p>
            <a:pPr>
              <a:buFontTx/>
              <a:buChar char="-"/>
            </a:pPr>
            <a:r>
              <a:rPr lang="en-US" sz="2400" dirty="0" smtClean="0">
                <a:latin typeface="Comic Sans MS" pitchFamily="66" charset="0"/>
              </a:rPr>
              <a:t> </a:t>
            </a:r>
            <a:r>
              <a:rPr lang="en-US" sz="2400" dirty="0" smtClean="0"/>
              <a:t>The </a:t>
            </a:r>
            <a:r>
              <a:rPr lang="en-US" sz="2400" dirty="0" smtClean="0">
                <a:solidFill>
                  <a:srgbClr val="FF0000"/>
                </a:solidFill>
              </a:rPr>
              <a:t>PRC is willing to consider the possibility of a future ALPS II experiment at DESY and invites the ALPS collaboration to proceed towards a full technical design report</a:t>
            </a:r>
            <a:r>
              <a:rPr lang="en-US" sz="2400" dirty="0" smtClean="0"/>
              <a:t>.</a:t>
            </a:r>
          </a:p>
          <a:p>
            <a:r>
              <a:rPr lang="en-US" sz="2400" dirty="0" smtClean="0">
                <a:latin typeface="Comic Sans MS" pitchFamily="66" charset="0"/>
              </a:rPr>
              <a:t>- </a:t>
            </a:r>
            <a:r>
              <a:rPr lang="en-US" sz="2400" dirty="0" smtClean="0"/>
              <a:t>The proposed multi-step procedure towards the full experiment, with the possibility to achieve new physics results on the way, is very much appreciated and </a:t>
            </a:r>
            <a:r>
              <a:rPr lang="en-US" sz="2400" dirty="0" smtClean="0">
                <a:solidFill>
                  <a:srgbClr val="FF0000"/>
                </a:solidFill>
              </a:rPr>
              <a:t>DESY should provide the necessary support to the ALPS II collaboration to perform the preparatory steps. </a:t>
            </a:r>
          </a:p>
          <a:p>
            <a:r>
              <a:rPr lang="en-US" sz="2400" dirty="0" smtClean="0"/>
              <a:t>- Before being able to make a definitive statement on the full experiment it important to carefully evaluate the "physics case", including </a:t>
            </a:r>
            <a:r>
              <a:rPr lang="en-US" sz="2400" dirty="0" smtClean="0">
                <a:solidFill>
                  <a:srgbClr val="D60093"/>
                </a:solidFill>
              </a:rPr>
              <a:t>competing projects </a:t>
            </a:r>
            <a:r>
              <a:rPr lang="en-US" sz="2400" dirty="0" smtClean="0"/>
              <a:t>on the timescale 2013 - 2016. Ideally, this would happen in the form of a workshop once a draft version of the TDR is available.</a:t>
            </a:r>
          </a:p>
          <a:p>
            <a:pPr>
              <a:buFontTx/>
              <a:buChar char="-"/>
            </a:pP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5052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ATLAS</a:t>
            </a:r>
            <a:endParaRPr lang="en-US" sz="3200" dirty="0">
              <a:latin typeface="Comic Sans MS" pitchFamily="66" charset="0"/>
            </a:endParaRPr>
          </a:p>
        </p:txBody>
      </p:sp>
      <p:pic>
        <p:nvPicPr>
          <p:cNvPr id="8194" name="Picture 2"/>
          <p:cNvPicPr>
            <a:picLocks noChangeAspect="1" noChangeArrowheads="1"/>
          </p:cNvPicPr>
          <p:nvPr/>
        </p:nvPicPr>
        <p:blipFill>
          <a:blip r:embed="rId2" cstate="print"/>
          <a:srcRect/>
          <a:stretch>
            <a:fillRect/>
          </a:stretch>
        </p:blipFill>
        <p:spPr bwMode="auto">
          <a:xfrm>
            <a:off x="0" y="1676400"/>
            <a:ext cx="3276600" cy="3482063"/>
          </a:xfrm>
          <a:prstGeom prst="rect">
            <a:avLst/>
          </a:prstGeom>
          <a:noFill/>
          <a:ln w="9525">
            <a:noFill/>
            <a:miter lim="800000"/>
            <a:headEnd/>
            <a:tailEnd/>
          </a:ln>
        </p:spPr>
      </p:pic>
      <p:sp>
        <p:nvSpPr>
          <p:cNvPr id="4" name="TextBox 3"/>
          <p:cNvSpPr txBox="1"/>
          <p:nvPr/>
        </p:nvSpPr>
        <p:spPr>
          <a:xfrm>
            <a:off x="228600" y="990600"/>
            <a:ext cx="3048000" cy="461665"/>
          </a:xfrm>
          <a:prstGeom prst="rect">
            <a:avLst/>
          </a:prstGeom>
          <a:noFill/>
        </p:spPr>
        <p:txBody>
          <a:bodyPr wrap="square" rtlCol="0">
            <a:spAutoFit/>
          </a:bodyPr>
          <a:lstStyle/>
          <a:p>
            <a:pPr algn="ctr"/>
            <a:r>
              <a:rPr lang="en-US" sz="2400" b="1" dirty="0" smtClean="0">
                <a:solidFill>
                  <a:srgbClr val="FF0000"/>
                </a:solidFill>
              </a:rPr>
              <a:t>LHC Performance</a:t>
            </a:r>
            <a:endParaRPr lang="en-US" sz="2400" b="1" dirty="0">
              <a:solidFill>
                <a:srgbClr val="FF0000"/>
              </a:solidFill>
            </a:endParaRPr>
          </a:p>
        </p:txBody>
      </p:sp>
      <p:pic>
        <p:nvPicPr>
          <p:cNvPr id="8195" name="Picture 3"/>
          <p:cNvPicPr>
            <a:picLocks noChangeAspect="1" noChangeArrowheads="1"/>
          </p:cNvPicPr>
          <p:nvPr/>
        </p:nvPicPr>
        <p:blipFill>
          <a:blip r:embed="rId3" cstate="print"/>
          <a:srcRect/>
          <a:stretch>
            <a:fillRect/>
          </a:stretch>
        </p:blipFill>
        <p:spPr bwMode="auto">
          <a:xfrm>
            <a:off x="3505200" y="1"/>
            <a:ext cx="4953000" cy="3150658"/>
          </a:xfrm>
          <a:prstGeom prst="rect">
            <a:avLst/>
          </a:prstGeom>
          <a:noFill/>
          <a:ln w="9525">
            <a:noFill/>
            <a:miter lim="800000"/>
            <a:headEnd/>
            <a:tailEnd/>
          </a:ln>
        </p:spPr>
      </p:pic>
      <p:pic>
        <p:nvPicPr>
          <p:cNvPr id="8196" name="Picture 4"/>
          <p:cNvPicPr>
            <a:picLocks noChangeAspect="1" noChangeArrowheads="1"/>
          </p:cNvPicPr>
          <p:nvPr/>
        </p:nvPicPr>
        <p:blipFill>
          <a:blip r:embed="rId4" cstate="print"/>
          <a:srcRect/>
          <a:stretch>
            <a:fillRect/>
          </a:stretch>
        </p:blipFill>
        <p:spPr bwMode="auto">
          <a:xfrm>
            <a:off x="3429000" y="3134032"/>
            <a:ext cx="5486400" cy="37239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32766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ATLAS</a:t>
            </a:r>
            <a:endParaRPr lang="en-US" sz="3200" dirty="0">
              <a:latin typeface="Comic Sans MS" pitchFamily="66" charset="0"/>
            </a:endParaRPr>
          </a:p>
        </p:txBody>
      </p:sp>
      <p:pic>
        <p:nvPicPr>
          <p:cNvPr id="2050" name="Picture 2"/>
          <p:cNvPicPr>
            <a:picLocks noChangeAspect="1" noChangeArrowheads="1"/>
          </p:cNvPicPr>
          <p:nvPr/>
        </p:nvPicPr>
        <p:blipFill>
          <a:blip r:embed="rId2" cstate="print"/>
          <a:srcRect/>
          <a:stretch>
            <a:fillRect/>
          </a:stretch>
        </p:blipFill>
        <p:spPr bwMode="auto">
          <a:xfrm>
            <a:off x="457200" y="533400"/>
            <a:ext cx="8200166"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81000" y="685800"/>
            <a:ext cx="1981200" cy="2609850"/>
          </a:xfrm>
          <a:prstGeom prst="rect">
            <a:avLst/>
          </a:prstGeom>
          <a:noFill/>
          <a:ln w="9525">
            <a:noFill/>
            <a:miter lim="800000"/>
            <a:headEnd/>
            <a:tailEnd/>
          </a:ln>
        </p:spPr>
      </p:pic>
      <p:sp>
        <p:nvSpPr>
          <p:cNvPr id="3" name="TextBox 2"/>
          <p:cNvSpPr txBox="1"/>
          <p:nvPr/>
        </p:nvSpPr>
        <p:spPr>
          <a:xfrm>
            <a:off x="0" y="0"/>
            <a:ext cx="33528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ATLAS</a:t>
            </a:r>
            <a:endParaRPr lang="en-US" sz="3200" dirty="0">
              <a:latin typeface="Comic Sans MS" pitchFamily="66" charset="0"/>
            </a:endParaRPr>
          </a:p>
        </p:txBody>
      </p:sp>
      <p:pic>
        <p:nvPicPr>
          <p:cNvPr id="3075" name="Picture 3"/>
          <p:cNvPicPr>
            <a:picLocks noChangeAspect="1" noChangeArrowheads="1"/>
          </p:cNvPicPr>
          <p:nvPr/>
        </p:nvPicPr>
        <p:blipFill>
          <a:blip r:embed="rId3" cstate="print"/>
          <a:srcRect/>
          <a:stretch>
            <a:fillRect/>
          </a:stretch>
        </p:blipFill>
        <p:spPr bwMode="auto">
          <a:xfrm>
            <a:off x="2819400" y="838200"/>
            <a:ext cx="2790825" cy="265747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3048000" y="609600"/>
            <a:ext cx="2438400" cy="217031"/>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5867400" y="533400"/>
            <a:ext cx="2895600" cy="2248266"/>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6172200" y="228600"/>
            <a:ext cx="2609850" cy="290701"/>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1143000" y="3429000"/>
            <a:ext cx="6115050" cy="1276350"/>
          </a:xfrm>
          <a:prstGeom prst="rect">
            <a:avLst/>
          </a:prstGeom>
          <a:noFill/>
          <a:ln w="9525">
            <a:noFill/>
            <a:miter lim="800000"/>
            <a:headEnd/>
            <a:tailEnd/>
          </a:ln>
        </p:spPr>
      </p:pic>
      <p:pic>
        <p:nvPicPr>
          <p:cNvPr id="3080" name="Picture 8"/>
          <p:cNvPicPr>
            <a:picLocks noChangeAspect="1" noChangeArrowheads="1"/>
          </p:cNvPicPr>
          <p:nvPr/>
        </p:nvPicPr>
        <p:blipFill>
          <a:blip r:embed="rId8" cstate="print"/>
          <a:srcRect/>
          <a:stretch>
            <a:fillRect/>
          </a:stretch>
        </p:blipFill>
        <p:spPr bwMode="auto">
          <a:xfrm>
            <a:off x="2895600" y="4724400"/>
            <a:ext cx="1809750" cy="1971675"/>
          </a:xfrm>
          <a:prstGeom prst="rect">
            <a:avLst/>
          </a:prstGeom>
          <a:noFill/>
          <a:ln w="9525">
            <a:noFill/>
            <a:miter lim="800000"/>
            <a:headEnd/>
            <a:tailEnd/>
          </a:ln>
        </p:spPr>
      </p:pic>
      <p:pic>
        <p:nvPicPr>
          <p:cNvPr id="3081" name="Picture 9"/>
          <p:cNvPicPr>
            <a:picLocks noChangeAspect="1" noChangeArrowheads="1"/>
          </p:cNvPicPr>
          <p:nvPr/>
        </p:nvPicPr>
        <p:blipFill>
          <a:blip r:embed="rId9" cstate="print"/>
          <a:srcRect/>
          <a:stretch>
            <a:fillRect/>
          </a:stretch>
        </p:blipFill>
        <p:spPr bwMode="auto">
          <a:xfrm>
            <a:off x="1295400" y="4876800"/>
            <a:ext cx="1009650" cy="1047750"/>
          </a:xfrm>
          <a:prstGeom prst="rect">
            <a:avLst/>
          </a:prstGeom>
          <a:noFill/>
          <a:ln w="9525">
            <a:noFill/>
            <a:miter lim="800000"/>
            <a:headEnd/>
            <a:tailEnd/>
          </a:ln>
        </p:spPr>
      </p:pic>
      <p:pic>
        <p:nvPicPr>
          <p:cNvPr id="3082" name="Picture 10"/>
          <p:cNvPicPr>
            <a:picLocks noChangeAspect="1" noChangeArrowheads="1"/>
          </p:cNvPicPr>
          <p:nvPr/>
        </p:nvPicPr>
        <p:blipFill>
          <a:blip r:embed="rId10" cstate="print"/>
          <a:srcRect/>
          <a:stretch>
            <a:fillRect/>
          </a:stretch>
        </p:blipFill>
        <p:spPr bwMode="auto">
          <a:xfrm>
            <a:off x="5486400" y="4724400"/>
            <a:ext cx="2590800" cy="1943100"/>
          </a:xfrm>
          <a:prstGeom prst="rect">
            <a:avLst/>
          </a:prstGeom>
          <a:noFill/>
          <a:ln w="9525">
            <a:noFill/>
            <a:miter lim="800000"/>
            <a:headEnd/>
            <a:tailEnd/>
          </a:ln>
        </p:spPr>
      </p:pic>
      <p:sp>
        <p:nvSpPr>
          <p:cNvPr id="13" name="TextBox 12"/>
          <p:cNvSpPr txBox="1"/>
          <p:nvPr/>
        </p:nvSpPr>
        <p:spPr>
          <a:xfrm>
            <a:off x="762000" y="5943600"/>
            <a:ext cx="2057400" cy="523220"/>
          </a:xfrm>
          <a:prstGeom prst="rect">
            <a:avLst/>
          </a:prstGeom>
          <a:noFill/>
        </p:spPr>
        <p:txBody>
          <a:bodyPr wrap="square" rtlCol="0">
            <a:spAutoFit/>
          </a:bodyPr>
          <a:lstStyle/>
          <a:p>
            <a:r>
              <a:rPr lang="en-US" sz="1400" dirty="0" smtClean="0"/>
              <a:t>Module assembly/testing in  </a:t>
            </a:r>
            <a:r>
              <a:rPr lang="en-US" sz="1400" dirty="0" err="1" smtClean="0"/>
              <a:t>Zeuthen</a:t>
            </a:r>
            <a:endParaRPr lang="en-US" sz="1400" dirty="0"/>
          </a:p>
        </p:txBody>
      </p:sp>
      <p:pic>
        <p:nvPicPr>
          <p:cNvPr id="2050" name="Picture 2"/>
          <p:cNvPicPr>
            <a:picLocks noChangeAspect="1" noChangeArrowheads="1"/>
          </p:cNvPicPr>
          <p:nvPr/>
        </p:nvPicPr>
        <p:blipFill>
          <a:blip r:embed="rId11" cstate="print"/>
          <a:srcRect/>
          <a:stretch>
            <a:fillRect/>
          </a:stretch>
        </p:blipFill>
        <p:spPr bwMode="auto">
          <a:xfrm>
            <a:off x="6172200" y="2819400"/>
            <a:ext cx="2514600" cy="4411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5371983" cy="584775"/>
          </a:xfrm>
          <a:prstGeom prst="rect">
            <a:avLst/>
          </a:prstGeom>
          <a:solidFill>
            <a:srgbClr val="81EFFB"/>
          </a:solidFill>
        </p:spPr>
        <p:txBody>
          <a:bodyPr wrap="none">
            <a:spAutoFit/>
          </a:bodyPr>
          <a:lstStyle/>
          <a:p>
            <a:r>
              <a:rPr lang="en-US" sz="3200" dirty="0" smtClean="0">
                <a:latin typeface="Comic Sans MS" pitchFamily="66" charset="0"/>
              </a:rPr>
              <a:t>Recommendations - ATLAS</a:t>
            </a:r>
          </a:p>
        </p:txBody>
      </p:sp>
      <p:sp>
        <p:nvSpPr>
          <p:cNvPr id="3" name="TextBox 2"/>
          <p:cNvSpPr txBox="1"/>
          <p:nvPr/>
        </p:nvSpPr>
        <p:spPr>
          <a:xfrm>
            <a:off x="228600" y="990600"/>
            <a:ext cx="8686800" cy="3416320"/>
          </a:xfrm>
          <a:prstGeom prst="rect">
            <a:avLst/>
          </a:prstGeom>
          <a:noFill/>
        </p:spPr>
        <p:txBody>
          <a:bodyPr wrap="square" rtlCol="0">
            <a:spAutoFit/>
          </a:bodyPr>
          <a:lstStyle/>
          <a:p>
            <a:pPr>
              <a:buFontTx/>
              <a:buChar char="-"/>
            </a:pPr>
            <a:r>
              <a:rPr lang="en-US" sz="2400" dirty="0" smtClean="0"/>
              <a:t> PRC…congratulates the Atlas group for their </a:t>
            </a:r>
            <a:r>
              <a:rPr lang="en-US" sz="2400" dirty="0" smtClean="0">
                <a:solidFill>
                  <a:srgbClr val="FF0000"/>
                </a:solidFill>
              </a:rPr>
              <a:t>very visible contributions to physics analyses. </a:t>
            </a:r>
          </a:p>
          <a:p>
            <a:pPr>
              <a:buFontTx/>
              <a:buChar char="-"/>
            </a:pPr>
            <a:endParaRPr lang="en-US" sz="2400" dirty="0" smtClean="0"/>
          </a:p>
          <a:p>
            <a:pPr>
              <a:buFontTx/>
              <a:buChar char="-"/>
            </a:pPr>
            <a:r>
              <a:rPr lang="en-US" sz="2400" dirty="0" smtClean="0"/>
              <a:t> PRC…notes with pleasure the increased manpower on the tracker upgrade</a:t>
            </a:r>
          </a:p>
          <a:p>
            <a:pPr>
              <a:buFontTx/>
              <a:buChar char="-"/>
            </a:pPr>
            <a:endParaRPr lang="en-US" sz="2400" dirty="0" smtClean="0"/>
          </a:p>
          <a:p>
            <a:pPr>
              <a:buFontTx/>
              <a:buChar char="-"/>
            </a:pPr>
            <a:r>
              <a:rPr lang="en-US" sz="2400" dirty="0" smtClean="0"/>
              <a:t> PRC…recommends that the group </a:t>
            </a:r>
            <a:r>
              <a:rPr lang="en-US" sz="2400" dirty="0" smtClean="0">
                <a:solidFill>
                  <a:srgbClr val="FF0000"/>
                </a:solidFill>
              </a:rPr>
              <a:t>maintain a manpower level that is appropriate to the size of the (tracker) project</a:t>
            </a:r>
            <a:r>
              <a:rPr lang="en-US" sz="2400" dirty="0" smtClean="0"/>
              <a:t>, so that they play a major role in the tracker upgrade.</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26670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CMS</a:t>
            </a:r>
            <a:endParaRPr lang="en-US" sz="3200" dirty="0">
              <a:latin typeface="Comic Sans MS" pitchFamily="66" charset="0"/>
            </a:endParaRPr>
          </a:p>
        </p:txBody>
      </p:sp>
      <p:pic>
        <p:nvPicPr>
          <p:cNvPr id="7170" name="Picture 2"/>
          <p:cNvPicPr>
            <a:picLocks noChangeAspect="1" noChangeArrowheads="1"/>
          </p:cNvPicPr>
          <p:nvPr/>
        </p:nvPicPr>
        <p:blipFill>
          <a:blip r:embed="rId2" cstate="print"/>
          <a:srcRect/>
          <a:stretch>
            <a:fillRect/>
          </a:stretch>
        </p:blipFill>
        <p:spPr bwMode="auto">
          <a:xfrm>
            <a:off x="7296150" y="0"/>
            <a:ext cx="1847850" cy="1838325"/>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381000" y="838200"/>
            <a:ext cx="3238500" cy="25527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810000" y="1447800"/>
            <a:ext cx="3314700" cy="124777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2057400" y="3429000"/>
            <a:ext cx="5410200" cy="1360414"/>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1143000" y="4876800"/>
            <a:ext cx="6657975" cy="176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cstate="print"/>
          <a:srcRect/>
          <a:stretch>
            <a:fillRect/>
          </a:stretch>
        </p:blipFill>
        <p:spPr bwMode="auto">
          <a:xfrm>
            <a:off x="2667000" y="0"/>
            <a:ext cx="5714999" cy="3752521"/>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2514600" y="3810000"/>
            <a:ext cx="5934075" cy="314325"/>
          </a:xfrm>
          <a:prstGeom prst="rect">
            <a:avLst/>
          </a:prstGeom>
          <a:noFill/>
          <a:ln w="9525">
            <a:noFill/>
            <a:miter lim="800000"/>
            <a:headEnd/>
            <a:tailEnd/>
          </a:ln>
        </p:spPr>
      </p:pic>
      <p:sp>
        <p:nvSpPr>
          <p:cNvPr id="4" name="TextBox 3"/>
          <p:cNvSpPr txBox="1"/>
          <p:nvPr/>
        </p:nvSpPr>
        <p:spPr>
          <a:xfrm>
            <a:off x="228600" y="152400"/>
            <a:ext cx="23622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CMS</a:t>
            </a:r>
            <a:endParaRPr lang="en-US" sz="3200" dirty="0">
              <a:latin typeface="Comic Sans MS" pitchFamily="66" charset="0"/>
            </a:endParaRPr>
          </a:p>
        </p:txBody>
      </p:sp>
      <p:pic>
        <p:nvPicPr>
          <p:cNvPr id="2051" name="Picture 3"/>
          <p:cNvPicPr>
            <a:picLocks noChangeAspect="1" noChangeArrowheads="1"/>
          </p:cNvPicPr>
          <p:nvPr/>
        </p:nvPicPr>
        <p:blipFill>
          <a:blip r:embed="rId4" cstate="print"/>
          <a:srcRect/>
          <a:stretch>
            <a:fillRect/>
          </a:stretch>
        </p:blipFill>
        <p:spPr bwMode="auto">
          <a:xfrm>
            <a:off x="2133600" y="4191000"/>
            <a:ext cx="3069021" cy="2438400"/>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5638800" y="4114800"/>
            <a:ext cx="2590800" cy="2499206"/>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152400" y="5029200"/>
            <a:ext cx="2076450" cy="409575"/>
          </a:xfrm>
          <a:prstGeom prst="rect">
            <a:avLst/>
          </a:prstGeom>
          <a:noFill/>
          <a:ln w="9525">
            <a:noFill/>
            <a:miter lim="800000"/>
            <a:headEnd/>
            <a:tailEnd/>
          </a:ln>
        </p:spPr>
      </p:pic>
      <p:sp>
        <p:nvSpPr>
          <p:cNvPr id="8" name="TextBox 7"/>
          <p:cNvSpPr txBox="1"/>
          <p:nvPr/>
        </p:nvSpPr>
        <p:spPr>
          <a:xfrm>
            <a:off x="304800" y="4419600"/>
            <a:ext cx="1676400" cy="461665"/>
          </a:xfrm>
          <a:prstGeom prst="rect">
            <a:avLst/>
          </a:prstGeom>
          <a:noFill/>
        </p:spPr>
        <p:txBody>
          <a:bodyPr wrap="square" rtlCol="0">
            <a:spAutoFit/>
          </a:bodyPr>
          <a:lstStyle/>
          <a:p>
            <a:r>
              <a:rPr lang="en-US" sz="2400" dirty="0" smtClean="0"/>
              <a:t>Example</a:t>
            </a:r>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3622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CMS</a:t>
            </a:r>
            <a:endParaRPr lang="en-US" sz="3200" dirty="0">
              <a:latin typeface="Comic Sans MS" pitchFamily="66" charset="0"/>
            </a:endParaRPr>
          </a:p>
        </p:txBody>
      </p:sp>
      <p:pic>
        <p:nvPicPr>
          <p:cNvPr id="3074" name="Picture 2"/>
          <p:cNvPicPr>
            <a:picLocks noChangeAspect="1" noChangeArrowheads="1"/>
          </p:cNvPicPr>
          <p:nvPr/>
        </p:nvPicPr>
        <p:blipFill>
          <a:blip r:embed="rId2" cstate="print"/>
          <a:srcRect/>
          <a:stretch>
            <a:fillRect/>
          </a:stretch>
        </p:blipFill>
        <p:spPr bwMode="auto">
          <a:xfrm>
            <a:off x="2362200" y="304800"/>
            <a:ext cx="4791075" cy="311346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2743200" y="3505200"/>
            <a:ext cx="3286125" cy="409575"/>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685800" y="4495800"/>
            <a:ext cx="1790700" cy="16764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304801" y="3996164"/>
            <a:ext cx="2438400" cy="375811"/>
          </a:xfrm>
          <a:prstGeom prst="rect">
            <a:avLst/>
          </a:prstGeom>
          <a:noFill/>
          <a:ln w="9525">
            <a:noFill/>
            <a:miter lim="800000"/>
            <a:headEnd/>
            <a:tailEnd/>
          </a:ln>
        </p:spPr>
      </p:pic>
      <p:pic>
        <p:nvPicPr>
          <p:cNvPr id="3078" name="Picture 6"/>
          <p:cNvPicPr>
            <a:picLocks noChangeAspect="1" noChangeArrowheads="1"/>
          </p:cNvPicPr>
          <p:nvPr/>
        </p:nvPicPr>
        <p:blipFill>
          <a:blip r:embed="rId6" cstate="print"/>
          <a:srcRect/>
          <a:stretch>
            <a:fillRect/>
          </a:stretch>
        </p:blipFill>
        <p:spPr bwMode="auto">
          <a:xfrm>
            <a:off x="152400" y="6248400"/>
            <a:ext cx="3238500" cy="409575"/>
          </a:xfrm>
          <a:prstGeom prst="rect">
            <a:avLst/>
          </a:prstGeom>
          <a:noFill/>
          <a:ln w="9525">
            <a:noFill/>
            <a:miter lim="800000"/>
            <a:headEnd/>
            <a:tailEnd/>
          </a:ln>
        </p:spPr>
      </p:pic>
      <p:pic>
        <p:nvPicPr>
          <p:cNvPr id="3079" name="Picture 7"/>
          <p:cNvPicPr>
            <a:picLocks noChangeAspect="1" noChangeArrowheads="1"/>
          </p:cNvPicPr>
          <p:nvPr/>
        </p:nvPicPr>
        <p:blipFill>
          <a:blip r:embed="rId7" cstate="print"/>
          <a:srcRect/>
          <a:stretch>
            <a:fillRect/>
          </a:stretch>
        </p:blipFill>
        <p:spPr bwMode="auto">
          <a:xfrm>
            <a:off x="2895600" y="4038600"/>
            <a:ext cx="3505200" cy="276904"/>
          </a:xfrm>
          <a:prstGeom prst="rect">
            <a:avLst/>
          </a:prstGeom>
          <a:noFill/>
          <a:ln w="9525">
            <a:noFill/>
            <a:miter lim="800000"/>
            <a:headEnd/>
            <a:tailEnd/>
          </a:ln>
        </p:spPr>
      </p:pic>
      <p:pic>
        <p:nvPicPr>
          <p:cNvPr id="3080" name="Picture 8"/>
          <p:cNvPicPr>
            <a:picLocks noChangeAspect="1" noChangeArrowheads="1"/>
          </p:cNvPicPr>
          <p:nvPr/>
        </p:nvPicPr>
        <p:blipFill>
          <a:blip r:embed="rId8" cstate="print"/>
          <a:srcRect/>
          <a:stretch>
            <a:fillRect/>
          </a:stretch>
        </p:blipFill>
        <p:spPr bwMode="auto">
          <a:xfrm>
            <a:off x="3886200" y="4449091"/>
            <a:ext cx="1928812" cy="2408909"/>
          </a:xfrm>
          <a:prstGeom prst="rect">
            <a:avLst/>
          </a:prstGeom>
          <a:noFill/>
          <a:ln w="9525">
            <a:noFill/>
            <a:miter lim="800000"/>
            <a:headEnd/>
            <a:tailEnd/>
          </a:ln>
        </p:spPr>
      </p:pic>
      <p:pic>
        <p:nvPicPr>
          <p:cNvPr id="3081" name="Picture 9"/>
          <p:cNvPicPr>
            <a:picLocks noChangeAspect="1" noChangeArrowheads="1"/>
          </p:cNvPicPr>
          <p:nvPr/>
        </p:nvPicPr>
        <p:blipFill>
          <a:blip r:embed="rId9" cstate="print"/>
          <a:srcRect/>
          <a:stretch>
            <a:fillRect/>
          </a:stretch>
        </p:blipFill>
        <p:spPr bwMode="auto">
          <a:xfrm>
            <a:off x="6477000" y="4038600"/>
            <a:ext cx="2667000" cy="346793"/>
          </a:xfrm>
          <a:prstGeom prst="rect">
            <a:avLst/>
          </a:prstGeom>
          <a:noFill/>
          <a:ln w="9525">
            <a:noFill/>
            <a:miter lim="800000"/>
            <a:headEnd/>
            <a:tailEnd/>
          </a:ln>
        </p:spPr>
      </p:pic>
      <p:pic>
        <p:nvPicPr>
          <p:cNvPr id="3082" name="Picture 10"/>
          <p:cNvPicPr>
            <a:picLocks noChangeAspect="1" noChangeArrowheads="1"/>
          </p:cNvPicPr>
          <p:nvPr/>
        </p:nvPicPr>
        <p:blipFill>
          <a:blip r:embed="rId10" cstate="print"/>
          <a:srcRect/>
          <a:stretch>
            <a:fillRect/>
          </a:stretch>
        </p:blipFill>
        <p:spPr bwMode="auto">
          <a:xfrm>
            <a:off x="5981700" y="4724400"/>
            <a:ext cx="3162300" cy="1800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52400"/>
            <a:ext cx="8305800" cy="584775"/>
          </a:xfrm>
          <a:prstGeom prst="rect">
            <a:avLst/>
          </a:prstGeom>
          <a:noFill/>
        </p:spPr>
        <p:txBody>
          <a:bodyPr wrap="square" rtlCol="0">
            <a:spAutoFit/>
          </a:bodyPr>
          <a:lstStyle/>
          <a:p>
            <a:pPr algn="ctr"/>
            <a:r>
              <a:rPr lang="en-US" sz="3200" dirty="0" smtClean="0">
                <a:latin typeface="Comic Sans MS" pitchFamily="66" charset="0"/>
              </a:rPr>
              <a:t>Research areas reviewed </a:t>
            </a:r>
          </a:p>
        </p:txBody>
      </p:sp>
      <p:sp>
        <p:nvSpPr>
          <p:cNvPr id="3" name="TextBox 2"/>
          <p:cNvSpPr txBox="1"/>
          <p:nvPr/>
        </p:nvSpPr>
        <p:spPr>
          <a:xfrm>
            <a:off x="381000" y="685800"/>
            <a:ext cx="8305800" cy="5940088"/>
          </a:xfrm>
          <a:prstGeom prst="rect">
            <a:avLst/>
          </a:prstGeom>
          <a:noFill/>
        </p:spPr>
        <p:txBody>
          <a:bodyPr wrap="square" rtlCol="0">
            <a:spAutoFit/>
          </a:bodyPr>
          <a:lstStyle/>
          <a:p>
            <a:r>
              <a:rPr lang="en-US" sz="2000" dirty="0" smtClean="0">
                <a:latin typeface="Comic Sans MS" pitchFamily="66" charset="0"/>
                <a:sym typeface="Wingdings 2"/>
              </a:rPr>
              <a:t> </a:t>
            </a:r>
            <a:r>
              <a:rPr lang="en-US" sz="2000" dirty="0" smtClean="0">
                <a:solidFill>
                  <a:srgbClr val="FF0000"/>
                </a:solidFill>
                <a:latin typeface="Comic Sans MS" pitchFamily="66" charset="0"/>
                <a:sym typeface="Wingdings 2"/>
              </a:rPr>
              <a:t>Detector R&amp;D</a:t>
            </a:r>
            <a:r>
              <a:rPr lang="en-US" sz="2000" dirty="0" smtClean="0">
                <a:solidFill>
                  <a:srgbClr val="FF0000"/>
                </a:solidFill>
                <a:latin typeface="Comic Sans MS" pitchFamily="66" charset="0"/>
              </a:rPr>
              <a:t> </a:t>
            </a:r>
          </a:p>
          <a:p>
            <a:r>
              <a:rPr lang="en-US" sz="2000" dirty="0" smtClean="0">
                <a:latin typeface="Comic Sans MS" pitchFamily="66" charset="0"/>
              </a:rPr>
              <a:t>	- CALICE </a:t>
            </a:r>
          </a:p>
          <a:p>
            <a:r>
              <a:rPr lang="en-US" sz="2000" dirty="0" smtClean="0">
                <a:latin typeface="Comic Sans MS" pitchFamily="66" charset="0"/>
                <a:sym typeface="Wingdings 2"/>
              </a:rPr>
              <a:t> </a:t>
            </a:r>
            <a:r>
              <a:rPr lang="en-US" sz="2000" dirty="0" smtClean="0">
                <a:solidFill>
                  <a:srgbClr val="FF0000"/>
                </a:solidFill>
                <a:latin typeface="Comic Sans MS" pitchFamily="66" charset="0"/>
                <a:sym typeface="Wingdings 2"/>
              </a:rPr>
              <a:t>Future HEP Experiments</a:t>
            </a:r>
            <a:endParaRPr lang="en-US" sz="2000" dirty="0" smtClean="0">
              <a:solidFill>
                <a:srgbClr val="FF0000"/>
              </a:solidFill>
              <a:latin typeface="Comic Sans MS" pitchFamily="66" charset="0"/>
            </a:endParaRPr>
          </a:p>
          <a:p>
            <a:r>
              <a:rPr lang="en-US" sz="2000" dirty="0" smtClean="0">
                <a:latin typeface="Comic Sans MS" pitchFamily="66" charset="0"/>
              </a:rPr>
              <a:t>	- OLYMPUS </a:t>
            </a:r>
          </a:p>
          <a:p>
            <a:r>
              <a:rPr lang="en-US" sz="2000" dirty="0" smtClean="0">
                <a:latin typeface="Comic Sans MS" pitchFamily="66" charset="0"/>
              </a:rPr>
              <a:t>	- ALPS</a:t>
            </a:r>
          </a:p>
          <a:p>
            <a:pPr>
              <a:buFont typeface="Wingdings 2"/>
              <a:buChar char=""/>
            </a:pPr>
            <a:r>
              <a:rPr lang="en-US" sz="2000" dirty="0" smtClean="0">
                <a:latin typeface="Comic Sans MS" pitchFamily="66" charset="0"/>
                <a:sym typeface="Wingdings 2"/>
              </a:rPr>
              <a:t> </a:t>
            </a:r>
            <a:r>
              <a:rPr lang="en-US" sz="2000" dirty="0" smtClean="0">
                <a:solidFill>
                  <a:srgbClr val="FF0000"/>
                </a:solidFill>
                <a:latin typeface="Comic Sans MS" pitchFamily="66" charset="0"/>
                <a:sym typeface="Wingdings 2"/>
              </a:rPr>
              <a:t>LHC Experiments</a:t>
            </a:r>
          </a:p>
          <a:p>
            <a:r>
              <a:rPr lang="en-US" sz="2000" dirty="0" smtClean="0">
                <a:latin typeface="Comic Sans MS" pitchFamily="66" charset="0"/>
                <a:sym typeface="Wingdings 2"/>
              </a:rPr>
              <a:t>	- ATLAS</a:t>
            </a:r>
          </a:p>
          <a:p>
            <a:r>
              <a:rPr lang="en-US" sz="2000" dirty="0" smtClean="0">
                <a:latin typeface="Comic Sans MS" pitchFamily="66" charset="0"/>
                <a:sym typeface="Wingdings 2"/>
              </a:rPr>
              <a:t>	- CMS</a:t>
            </a:r>
          </a:p>
          <a:p>
            <a:r>
              <a:rPr lang="en-US" sz="2000" dirty="0" smtClean="0">
                <a:latin typeface="Comic Sans MS" pitchFamily="66" charset="0"/>
                <a:sym typeface="Wingdings 2"/>
              </a:rPr>
              <a:t>	- Computing</a:t>
            </a:r>
          </a:p>
          <a:p>
            <a:pPr>
              <a:buFont typeface="Wingdings 2"/>
              <a:buChar char=""/>
            </a:pPr>
            <a:r>
              <a:rPr lang="en-US" sz="2000" dirty="0" smtClean="0">
                <a:latin typeface="Comic Sans MS" pitchFamily="66" charset="0"/>
                <a:sym typeface="Wingdings 2"/>
              </a:rPr>
              <a:t> </a:t>
            </a:r>
            <a:r>
              <a:rPr lang="en-US" sz="2000" dirty="0" smtClean="0">
                <a:solidFill>
                  <a:srgbClr val="FF0000"/>
                </a:solidFill>
                <a:latin typeface="Comic Sans MS" pitchFamily="66" charset="0"/>
                <a:sym typeface="Wingdings 2"/>
              </a:rPr>
              <a:t>HERA Experiments</a:t>
            </a:r>
          </a:p>
          <a:p>
            <a:r>
              <a:rPr lang="en-US" sz="2000" dirty="0" smtClean="0">
                <a:latin typeface="Comic Sans MS" pitchFamily="66" charset="0"/>
                <a:sym typeface="Wingdings 2"/>
              </a:rPr>
              <a:t>	- ZEUS</a:t>
            </a:r>
          </a:p>
          <a:p>
            <a:r>
              <a:rPr lang="en-US" sz="2000" dirty="0" smtClean="0">
                <a:latin typeface="Comic Sans MS" pitchFamily="66" charset="0"/>
                <a:sym typeface="Wingdings 2"/>
              </a:rPr>
              <a:t>	- H1</a:t>
            </a:r>
          </a:p>
          <a:p>
            <a:r>
              <a:rPr lang="en-US" sz="2000" dirty="0" smtClean="0">
                <a:latin typeface="Comic Sans MS" pitchFamily="66" charset="0"/>
                <a:sym typeface="Wingdings 2"/>
              </a:rPr>
              <a:t>	- ZEUS/H1 Combined</a:t>
            </a:r>
          </a:p>
          <a:p>
            <a:r>
              <a:rPr lang="en-US" sz="2000" dirty="0" smtClean="0">
                <a:latin typeface="Comic Sans MS" pitchFamily="66" charset="0"/>
              </a:rPr>
              <a:t>	- HERMES</a:t>
            </a:r>
          </a:p>
          <a:p>
            <a:r>
              <a:rPr lang="en-US" sz="2000" dirty="0" smtClean="0">
                <a:latin typeface="Comic Sans MS" pitchFamily="66" charset="0"/>
              </a:rPr>
              <a:t>	- POL2000</a:t>
            </a:r>
          </a:p>
          <a:p>
            <a:pPr>
              <a:buFont typeface="Wingdings 2"/>
              <a:buChar char=""/>
            </a:pPr>
            <a:r>
              <a:rPr lang="en-US" sz="2000" dirty="0" err="1" smtClean="0">
                <a:solidFill>
                  <a:srgbClr val="FF0000"/>
                </a:solidFill>
                <a:latin typeface="Comic Sans MS" pitchFamily="66" charset="0"/>
                <a:sym typeface="Wingdings 2"/>
              </a:rPr>
              <a:t>Astroparticle</a:t>
            </a:r>
            <a:endParaRPr lang="en-US" sz="2000" dirty="0" smtClean="0">
              <a:solidFill>
                <a:srgbClr val="FF0000"/>
              </a:solidFill>
              <a:latin typeface="Comic Sans MS" pitchFamily="66" charset="0"/>
              <a:sym typeface="Wingdings 2"/>
            </a:endParaRPr>
          </a:p>
          <a:p>
            <a:r>
              <a:rPr lang="en-US" sz="2000" dirty="0" smtClean="0">
                <a:latin typeface="Comic Sans MS" pitchFamily="66" charset="0"/>
                <a:sym typeface="Wingdings 2"/>
              </a:rPr>
              <a:t>	- CTA</a:t>
            </a:r>
          </a:p>
          <a:p>
            <a:r>
              <a:rPr lang="en-US" sz="2000" dirty="0" smtClean="0">
                <a:latin typeface="Comic Sans MS" pitchFamily="66" charset="0"/>
                <a:sym typeface="Wingdings 2"/>
              </a:rPr>
              <a:t>	- Ice-Cube</a:t>
            </a:r>
            <a:endParaRPr lang="en-US" sz="2000" dirty="0" smtClean="0">
              <a:latin typeface="Comic Sans MS" pitchFamily="66" charset="0"/>
            </a:endParaRPr>
          </a:p>
          <a:p>
            <a:r>
              <a:rPr lang="en-US" sz="2000" dirty="0" smtClean="0">
                <a:latin typeface="Comic Sans MS" pitchFamily="66" charset="0"/>
                <a:sym typeface="Wingdings 2"/>
              </a:rPr>
              <a:t> </a:t>
            </a:r>
            <a:r>
              <a:rPr lang="en-US" sz="2000" dirty="0" smtClean="0">
                <a:solidFill>
                  <a:srgbClr val="FF0000"/>
                </a:solidFill>
                <a:latin typeface="Comic Sans MS" pitchFamily="66" charset="0"/>
                <a:sym typeface="Wingdings 2"/>
              </a:rPr>
              <a:t>Theory</a:t>
            </a:r>
            <a:endParaRPr lang="en-US" sz="2000" dirty="0" smtClean="0">
              <a:solidFill>
                <a:srgbClr val="FF0000"/>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839200" cy="6001643"/>
          </a:xfrm>
          <a:prstGeom prst="rect">
            <a:avLst/>
          </a:prstGeom>
          <a:noFill/>
        </p:spPr>
        <p:txBody>
          <a:bodyPr wrap="square" rtlCol="0">
            <a:spAutoFit/>
          </a:bodyPr>
          <a:lstStyle/>
          <a:p>
            <a:pPr>
              <a:buFontTx/>
              <a:buChar char="-"/>
            </a:pPr>
            <a:r>
              <a:rPr lang="de-DE" sz="2400" dirty="0" smtClean="0"/>
              <a:t> The PRC congratulates the DESY CMS group on their </a:t>
            </a:r>
            <a:r>
              <a:rPr lang="de-DE" sz="2400" dirty="0" smtClean="0">
                <a:solidFill>
                  <a:srgbClr val="FF0000"/>
                </a:solidFill>
              </a:rPr>
              <a:t>many strong contributions to the CMS experiment on detector operations, computing and upgrades</a:t>
            </a:r>
            <a:r>
              <a:rPr lang="de-DE" sz="2400" dirty="0" smtClean="0"/>
              <a:t>.  The group continues to play prominent roles in tracking alignment, data quality monitoring, operation of CASTOR and BCMF1, as well as in many management areas.</a:t>
            </a:r>
          </a:p>
          <a:p>
            <a:endParaRPr lang="en-US" sz="2400" dirty="0" smtClean="0"/>
          </a:p>
          <a:p>
            <a:pPr>
              <a:buFontTx/>
              <a:buChar char="-"/>
            </a:pPr>
            <a:r>
              <a:rPr lang="en-US" sz="2400" dirty="0" smtClean="0"/>
              <a:t> </a:t>
            </a:r>
            <a:r>
              <a:rPr lang="de-DE" sz="2400" dirty="0" smtClean="0"/>
              <a:t>The organization for </a:t>
            </a:r>
            <a:r>
              <a:rPr lang="de-DE" sz="2400" dirty="0" smtClean="0">
                <a:solidFill>
                  <a:srgbClr val="FF0000"/>
                </a:solidFill>
              </a:rPr>
              <a:t>physics analyses has been strengthened</a:t>
            </a:r>
            <a:r>
              <a:rPr lang="de-DE" sz="2400" dirty="0" smtClean="0"/>
              <a:t>, and that the group is beginning to make strong impacts in several analysis areas.  Contributions to published and upcoming papers are beginning to appear and the </a:t>
            </a:r>
            <a:r>
              <a:rPr lang="de-DE" sz="2400" dirty="0" smtClean="0">
                <a:solidFill>
                  <a:srgbClr val="FF0000"/>
                </a:solidFill>
              </a:rPr>
              <a:t>PRC looks forward to further expansion of DESY contributions.</a:t>
            </a:r>
          </a:p>
          <a:p>
            <a:pPr>
              <a:buFontTx/>
              <a:buChar char="-"/>
            </a:pPr>
            <a:endParaRPr lang="de-DE" sz="2400" dirty="0" smtClean="0"/>
          </a:p>
          <a:p>
            <a:pPr>
              <a:buFontTx/>
              <a:buChar char="-"/>
            </a:pPr>
            <a:r>
              <a:rPr lang="de-DE" sz="2400" dirty="0" smtClean="0"/>
              <a:t> </a:t>
            </a:r>
            <a:r>
              <a:rPr lang="de-DE" sz="2400" dirty="0" smtClean="0">
                <a:solidFill>
                  <a:srgbClr val="FF0000"/>
                </a:solidFill>
              </a:rPr>
              <a:t>CASTOR</a:t>
            </a:r>
            <a:r>
              <a:rPr lang="de-DE" sz="2400" dirty="0" smtClean="0"/>
              <a:t> detector should have its main pp data taking in the low luminosity regime which is coming rapidly to an end.   The PRC requests a </a:t>
            </a:r>
            <a:r>
              <a:rPr lang="de-DE" sz="2400" dirty="0" smtClean="0">
                <a:solidFill>
                  <a:srgbClr val="FF0000"/>
                </a:solidFill>
              </a:rPr>
              <a:t>report next time </a:t>
            </a:r>
            <a:r>
              <a:rPr lang="de-DE" sz="2400" dirty="0" smtClean="0"/>
              <a:t>on its current operation, physics output, potential physics output, and planning for future operations.</a:t>
            </a:r>
            <a:endParaRPr lang="en-US" sz="2400" dirty="0" smtClean="0"/>
          </a:p>
        </p:txBody>
      </p:sp>
      <p:sp>
        <p:nvSpPr>
          <p:cNvPr id="4" name="Rectangle 3"/>
          <p:cNvSpPr/>
          <p:nvPr/>
        </p:nvSpPr>
        <p:spPr>
          <a:xfrm>
            <a:off x="0" y="0"/>
            <a:ext cx="4876656" cy="584775"/>
          </a:xfrm>
          <a:prstGeom prst="rect">
            <a:avLst/>
          </a:prstGeom>
          <a:solidFill>
            <a:srgbClr val="81EFFB"/>
          </a:solidFill>
        </p:spPr>
        <p:txBody>
          <a:bodyPr wrap="none">
            <a:spAutoFit/>
          </a:bodyPr>
          <a:lstStyle/>
          <a:p>
            <a:r>
              <a:rPr lang="en-US" sz="3200" dirty="0" smtClean="0">
                <a:latin typeface="Comic Sans MS" pitchFamily="66" charset="0"/>
              </a:rPr>
              <a:t>Recommendations - CMS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41148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Computing</a:t>
            </a:r>
            <a:endParaRPr lang="en-US" sz="3200" dirty="0">
              <a:latin typeface="Comic Sans MS" pitchFamily="66" charset="0"/>
            </a:endParaRPr>
          </a:p>
        </p:txBody>
      </p:sp>
      <p:sp>
        <p:nvSpPr>
          <p:cNvPr id="3" name="Rectangle 2"/>
          <p:cNvSpPr/>
          <p:nvPr/>
        </p:nvSpPr>
        <p:spPr>
          <a:xfrm>
            <a:off x="457200" y="762000"/>
            <a:ext cx="8382000" cy="5539978"/>
          </a:xfrm>
          <a:prstGeom prst="rect">
            <a:avLst/>
          </a:prstGeom>
        </p:spPr>
        <p:txBody>
          <a:bodyPr wrap="square">
            <a:spAutoFit/>
          </a:bodyPr>
          <a:lstStyle/>
          <a:p>
            <a:r>
              <a:rPr lang="de-DE" sz="2400" dirty="0" smtClean="0"/>
              <a:t>DESY has set up a high-performance </a:t>
            </a:r>
            <a:r>
              <a:rPr lang="de-DE" sz="2400" dirty="0" smtClean="0">
                <a:solidFill>
                  <a:srgbClr val="FF0000"/>
                </a:solidFill>
              </a:rPr>
              <a:t>Grid infrastructure</a:t>
            </a:r>
            <a:r>
              <a:rPr lang="de-DE" sz="2400" dirty="0" smtClean="0"/>
              <a:t> for High Energy Physics (Tier2), which is very </a:t>
            </a:r>
            <a:r>
              <a:rPr lang="de-DE" sz="2400" dirty="0" smtClean="0">
                <a:solidFill>
                  <a:srgbClr val="FF0000"/>
                </a:solidFill>
              </a:rPr>
              <a:t>visible internationally</a:t>
            </a:r>
            <a:r>
              <a:rPr lang="de-DE" sz="2400" dirty="0" smtClean="0"/>
              <a:t>. It supports the experiments ATLAS, CMS and LHCb within the LHC World-Wide computing Grid (WLCG). </a:t>
            </a:r>
            <a:br>
              <a:rPr lang="de-DE" sz="2400" dirty="0" smtClean="0"/>
            </a:br>
            <a:r>
              <a:rPr lang="de-DE" sz="2400" dirty="0" smtClean="0"/>
              <a:t/>
            </a:r>
            <a:br>
              <a:rPr lang="de-DE" sz="2400" dirty="0" smtClean="0"/>
            </a:br>
            <a:r>
              <a:rPr lang="de-DE" sz="2400" dirty="0" smtClean="0"/>
              <a:t>The DESY Grid Centre also provides infrastructure for the HERA experiments and the ILC. DESY has also established a </a:t>
            </a:r>
            <a:r>
              <a:rPr lang="de-DE" sz="2400" dirty="0" smtClean="0">
                <a:solidFill>
                  <a:srgbClr val="FF0000"/>
                </a:solidFill>
              </a:rPr>
              <a:t>National Analysis Facility (NAF) for end-user analyses</a:t>
            </a:r>
            <a:r>
              <a:rPr lang="de-DE" sz="2400" dirty="0" smtClean="0"/>
              <a:t>, which is well-accepted by the German user community. </a:t>
            </a:r>
            <a:br>
              <a:rPr lang="de-DE" sz="2400" dirty="0" smtClean="0"/>
            </a:br>
            <a:r>
              <a:rPr lang="de-DE" sz="2400" dirty="0" smtClean="0"/>
              <a:t/>
            </a:r>
            <a:br>
              <a:rPr lang="de-DE" sz="2400" dirty="0" smtClean="0"/>
            </a:br>
            <a:r>
              <a:rPr lang="de-DE" sz="2400" dirty="0" smtClean="0"/>
              <a:t>Recently, DESY became involved in a new project, LHCone, aimed at improved network connection among the LHC Tier1 and Tier2 centres. The PRC welcomes the leading role, within Germany, of DESY in the LHCone project. </a:t>
            </a:r>
            <a:r>
              <a:rPr lang="de-DE" dirty="0" smtClean="0"/>
              <a:t/>
            </a:r>
            <a:br>
              <a:rPr lang="de-DE" dirty="0" smtClean="0"/>
            </a:b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381000" y="838200"/>
            <a:ext cx="3505200" cy="3020221"/>
          </a:xfrm>
          <a:prstGeom prst="rect">
            <a:avLst/>
          </a:prstGeom>
        </p:spPr>
      </p:pic>
      <p:sp>
        <p:nvSpPr>
          <p:cNvPr id="3" name="Titel 1"/>
          <p:cNvSpPr txBox="1">
            <a:spLocks/>
          </p:cNvSpPr>
          <p:nvPr/>
        </p:nvSpPr>
        <p:spPr>
          <a:xfrm>
            <a:off x="0" y="228600"/>
            <a:ext cx="8839200" cy="54451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sz="3200" b="0" i="0" u="none" strike="noStrike" kern="1200" cap="none" spc="0" normalizeH="0" baseline="0" noProof="0" dirty="0" smtClean="0">
                <a:ln>
                  <a:noFill/>
                </a:ln>
                <a:solidFill>
                  <a:schemeClr val="tx1"/>
                </a:solidFill>
                <a:effectLst/>
                <a:uLnTx/>
                <a:uFillTx/>
                <a:latin typeface="+mj-lt"/>
                <a:ea typeface="+mj-ea"/>
                <a:cs typeface="+mj-cs"/>
              </a:rPr>
              <a:t>DESY-Grid Centre/NAF – supporting many activities</a:t>
            </a: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801" y="1066800"/>
            <a:ext cx="3810000" cy="2178903"/>
          </a:xfrm>
          <a:prstGeom prst="rect">
            <a:avLst/>
          </a:prstGeom>
          <a:noFill/>
          <a:ln w="38160">
            <a:solidFill>
              <a:srgbClr val="000000"/>
            </a:solidFill>
            <a:miter lim="800000"/>
            <a:headEnd/>
            <a:tailEnd/>
          </a:ln>
          <a:effectLst/>
          <a:extLst>
            <a:ext uri="{909E8E84-426E-40DD-AFC4-6F175D3DCCD1}">
              <a14:hiddenFill xmlns:a14="http://schemas.microsoft.com/office/drawing/2010/main" xmlns="">
                <a:blipFill dpi="0" rotWithShape="0">
                  <a:blip/>
                  <a:srcRect/>
                  <a:stretch>
                    <a:fillRect/>
                  </a:stretch>
                </a:blip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 name="Picture 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62400" y="3600982"/>
            <a:ext cx="5181600" cy="28382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cxnSp>
        <p:nvCxnSpPr>
          <p:cNvPr id="6" name="Gerade Verbindung mit Pfeil 2"/>
          <p:cNvCxnSpPr>
            <a:cxnSpLocks noChangeShapeType="1"/>
          </p:cNvCxnSpPr>
          <p:nvPr/>
        </p:nvCxnSpPr>
        <p:spPr bwMode="auto">
          <a:xfrm>
            <a:off x="3733800" y="4038600"/>
            <a:ext cx="241300" cy="0"/>
          </a:xfrm>
          <a:prstGeom prst="straightConnector1">
            <a:avLst/>
          </a:prstGeom>
          <a:noFill/>
          <a:ln w="9525" algn="ctr">
            <a:solidFill>
              <a:srgbClr val="FF000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7" name="Inhaltsplatzhalter 3"/>
          <p:cNvPicPr>
            <a:picLocks noChangeAspect="1"/>
          </p:cNvPicPr>
          <p:nvPr/>
        </p:nvPicPr>
        <p:blipFill>
          <a:blip r:embed="rId5" cstate="print">
            <a:extLst>
              <a:ext uri="{28A0092B-C50C-407E-A947-70E740481C1C}">
                <a14:useLocalDpi xmlns:a14="http://schemas.microsoft.com/office/drawing/2010/main" xmlns="" val="0"/>
              </a:ext>
            </a:extLst>
          </a:blip>
          <a:srcRect l="12636" r="2520"/>
          <a:stretch>
            <a:fillRect/>
          </a:stretch>
        </p:blipFill>
        <p:spPr>
          <a:xfrm>
            <a:off x="304800" y="4038600"/>
            <a:ext cx="3581400" cy="2552311"/>
          </a:xfrm>
          <a:prstGeom prst="rect">
            <a:avLst/>
          </a:prstGeom>
        </p:spPr>
      </p:pic>
      <p:sp>
        <p:nvSpPr>
          <p:cNvPr id="8" name="TextBox 7"/>
          <p:cNvSpPr txBox="1"/>
          <p:nvPr/>
        </p:nvSpPr>
        <p:spPr>
          <a:xfrm>
            <a:off x="1219200" y="5029200"/>
            <a:ext cx="762000" cy="369332"/>
          </a:xfrm>
          <a:prstGeom prst="rect">
            <a:avLst/>
          </a:prstGeom>
          <a:noFill/>
        </p:spPr>
        <p:txBody>
          <a:bodyPr wrap="square" rtlCol="0">
            <a:spAutoFit/>
          </a:bodyPr>
          <a:lstStyle/>
          <a:p>
            <a:pPr algn="ctr"/>
            <a:r>
              <a:rPr lang="en-US" b="1" dirty="0" smtClean="0"/>
              <a:t>NAF </a:t>
            </a:r>
            <a:endParaRPr lang="en-US"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939446" cy="584775"/>
          </a:xfrm>
          <a:prstGeom prst="rect">
            <a:avLst/>
          </a:prstGeom>
          <a:solidFill>
            <a:srgbClr val="81EFFB"/>
          </a:solidFill>
        </p:spPr>
        <p:txBody>
          <a:bodyPr wrap="none">
            <a:spAutoFit/>
          </a:bodyPr>
          <a:lstStyle/>
          <a:p>
            <a:r>
              <a:rPr lang="en-US" sz="3200" dirty="0" smtClean="0">
                <a:latin typeface="Comic Sans MS" pitchFamily="66" charset="0"/>
              </a:rPr>
              <a:t>Recommendations - Computing</a:t>
            </a:r>
          </a:p>
        </p:txBody>
      </p:sp>
      <p:sp>
        <p:nvSpPr>
          <p:cNvPr id="5" name="TextBox 4"/>
          <p:cNvSpPr txBox="1"/>
          <p:nvPr/>
        </p:nvSpPr>
        <p:spPr>
          <a:xfrm>
            <a:off x="0" y="914400"/>
            <a:ext cx="8915400" cy="5170646"/>
          </a:xfrm>
          <a:prstGeom prst="rect">
            <a:avLst/>
          </a:prstGeom>
          <a:noFill/>
        </p:spPr>
        <p:txBody>
          <a:bodyPr wrap="square" rtlCol="0">
            <a:spAutoFit/>
          </a:bodyPr>
          <a:lstStyle/>
          <a:p>
            <a:r>
              <a:rPr lang="de-DE" sz="2400" dirty="0" smtClean="0"/>
              <a:t>The PRC is </a:t>
            </a:r>
            <a:r>
              <a:rPr lang="de-DE" sz="2400" dirty="0" smtClean="0">
                <a:solidFill>
                  <a:srgbClr val="FF0000"/>
                </a:solidFill>
              </a:rPr>
              <a:t>concerned about future development of NAF</a:t>
            </a:r>
            <a:r>
              <a:rPr lang="de-DE" sz="2400" dirty="0" smtClean="0"/>
              <a:t>. The PRC awaits the detailed report by the task force specifying required services and resource planning for the coming years. </a:t>
            </a:r>
            <a:br>
              <a:rPr lang="de-DE" sz="2400" dirty="0" smtClean="0"/>
            </a:br>
            <a:r>
              <a:rPr lang="de-DE" sz="2400" dirty="0" smtClean="0"/>
              <a:t/>
            </a:r>
            <a:br>
              <a:rPr lang="de-DE" sz="2400" dirty="0" smtClean="0"/>
            </a:br>
            <a:r>
              <a:rPr lang="de-DE" sz="2400" dirty="0" smtClean="0"/>
              <a:t>For the years 2011 and 2012, there is still a substantial contribution of German universities to the LHC Tier2 computing, and the DESY share is well defined. The PRC appreciates the efficient and successful operation of the DESY Tier2 and </a:t>
            </a:r>
            <a:r>
              <a:rPr lang="de-DE" sz="2400" dirty="0" smtClean="0">
                <a:solidFill>
                  <a:srgbClr val="FF0000"/>
                </a:solidFill>
              </a:rPr>
              <a:t>recommends the timely installation of the DESY share of Tier2 resources in 2011 and 2012</a:t>
            </a:r>
            <a:r>
              <a:rPr lang="de-DE" sz="2400" dirty="0" smtClean="0"/>
              <a:t>. </a:t>
            </a:r>
            <a:br>
              <a:rPr lang="de-DE" sz="2400" dirty="0" smtClean="0"/>
            </a:br>
            <a:r>
              <a:rPr lang="de-DE" sz="2400" dirty="0" smtClean="0"/>
              <a:t/>
            </a:r>
            <a:br>
              <a:rPr lang="de-DE" sz="2400" dirty="0" smtClean="0"/>
            </a:br>
            <a:r>
              <a:rPr lang="de-DE" sz="2400" dirty="0" smtClean="0"/>
              <a:t>The PRC also encourages that DESY take an </a:t>
            </a:r>
            <a:r>
              <a:rPr lang="de-DE" sz="2400" dirty="0" smtClean="0">
                <a:solidFill>
                  <a:srgbClr val="FF0000"/>
                </a:solidFill>
              </a:rPr>
              <a:t>active role in finding ways to provide the necessary Tier2 resources to the German LHC community beyond 2012.</a:t>
            </a:r>
            <a:endParaRPr lang="en-US" sz="2400"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0"/>
            <a:ext cx="6400800" cy="707886"/>
          </a:xfrm>
          <a:prstGeom prst="rect">
            <a:avLst/>
          </a:prstGeom>
          <a:solidFill>
            <a:srgbClr val="81EFFB"/>
          </a:solidFill>
        </p:spPr>
        <p:txBody>
          <a:bodyPr wrap="square" rtlCol="0">
            <a:spAutoFit/>
          </a:bodyPr>
          <a:lstStyle/>
          <a:p>
            <a:pPr algn="ctr"/>
            <a:r>
              <a:rPr lang="en-US" sz="4000" dirty="0" smtClean="0"/>
              <a:t>HERA Experiments</a:t>
            </a:r>
            <a:endParaRPr lang="en-US" sz="4000" dirty="0"/>
          </a:p>
        </p:txBody>
      </p:sp>
      <p:sp>
        <p:nvSpPr>
          <p:cNvPr id="3" name="TextBox 2"/>
          <p:cNvSpPr txBox="1"/>
          <p:nvPr/>
        </p:nvSpPr>
        <p:spPr>
          <a:xfrm>
            <a:off x="228600" y="2438400"/>
            <a:ext cx="2133600" cy="584775"/>
          </a:xfrm>
          <a:prstGeom prst="rect">
            <a:avLst/>
          </a:prstGeom>
          <a:solidFill>
            <a:srgbClr val="81EFFB"/>
          </a:solidFill>
        </p:spPr>
        <p:txBody>
          <a:bodyPr wrap="square" rtlCol="0">
            <a:spAutoFit/>
          </a:bodyPr>
          <a:lstStyle/>
          <a:p>
            <a:pPr algn="ctr"/>
            <a:r>
              <a:rPr lang="en-US" sz="3200" dirty="0" smtClean="0"/>
              <a:t>ZEUS</a:t>
            </a:r>
            <a:endParaRPr lang="en-US" sz="3200" dirty="0"/>
          </a:p>
        </p:txBody>
      </p:sp>
      <p:sp>
        <p:nvSpPr>
          <p:cNvPr id="4" name="Rectangle 3"/>
          <p:cNvSpPr/>
          <p:nvPr/>
        </p:nvSpPr>
        <p:spPr>
          <a:xfrm>
            <a:off x="228600" y="2209800"/>
            <a:ext cx="5410200" cy="1354217"/>
          </a:xfrm>
          <a:prstGeom prst="rect">
            <a:avLst/>
          </a:prstGeom>
        </p:spPr>
        <p:txBody>
          <a:bodyPr wrap="square">
            <a:spAutoFit/>
          </a:bodyPr>
          <a:lstStyle/>
          <a:p>
            <a:endParaRPr lang="en-US" dirty="0" smtClean="0"/>
          </a:p>
          <a:p>
            <a:endParaRPr lang="en-US" dirty="0" smtClean="0"/>
          </a:p>
          <a:p>
            <a:r>
              <a:rPr lang="en-US" dirty="0" smtClean="0"/>
              <a:t> </a:t>
            </a:r>
          </a:p>
          <a:p>
            <a:r>
              <a:rPr lang="en-US" sz="2800" b="1" dirty="0" smtClean="0"/>
              <a:t>“young and immersed in work” </a:t>
            </a:r>
            <a:endParaRPr lang="en-US" sz="2800" dirty="0"/>
          </a:p>
        </p:txBody>
      </p:sp>
      <p:pic>
        <p:nvPicPr>
          <p:cNvPr id="34818" name="Picture 2"/>
          <p:cNvPicPr>
            <a:picLocks noChangeAspect="1" noChangeArrowheads="1"/>
          </p:cNvPicPr>
          <p:nvPr/>
        </p:nvPicPr>
        <p:blipFill>
          <a:blip r:embed="rId2" cstate="print"/>
          <a:srcRect/>
          <a:stretch>
            <a:fillRect/>
          </a:stretch>
        </p:blipFill>
        <p:spPr bwMode="auto">
          <a:xfrm>
            <a:off x="838200" y="914400"/>
            <a:ext cx="2976562" cy="1260207"/>
          </a:xfrm>
          <a:prstGeom prst="rect">
            <a:avLst/>
          </a:prstGeom>
          <a:noFill/>
          <a:ln w="9525">
            <a:noFill/>
            <a:miter lim="800000"/>
            <a:headEnd/>
            <a:tailEnd/>
          </a:ln>
        </p:spPr>
      </p:pic>
      <p:sp>
        <p:nvSpPr>
          <p:cNvPr id="6" name="TextBox 5"/>
          <p:cNvSpPr txBox="1"/>
          <p:nvPr/>
        </p:nvSpPr>
        <p:spPr>
          <a:xfrm>
            <a:off x="228600" y="3581400"/>
            <a:ext cx="6629400" cy="461665"/>
          </a:xfrm>
          <a:prstGeom prst="rect">
            <a:avLst/>
          </a:prstGeom>
          <a:noFill/>
        </p:spPr>
        <p:txBody>
          <a:bodyPr wrap="square" rtlCol="0">
            <a:spAutoFit/>
          </a:bodyPr>
          <a:lstStyle/>
          <a:p>
            <a:r>
              <a:rPr lang="en-US" sz="2400" dirty="0" smtClean="0"/>
              <a:t>Many ( &gt;50) young people involved in ZEUS analysis </a:t>
            </a:r>
            <a:endParaRPr lang="en-US" sz="2400" dirty="0"/>
          </a:p>
        </p:txBody>
      </p:sp>
      <p:pic>
        <p:nvPicPr>
          <p:cNvPr id="34819" name="Picture 3"/>
          <p:cNvPicPr>
            <a:picLocks noChangeAspect="1" noChangeArrowheads="1"/>
          </p:cNvPicPr>
          <p:nvPr/>
        </p:nvPicPr>
        <p:blipFill>
          <a:blip r:embed="rId3" cstate="print"/>
          <a:srcRect/>
          <a:stretch>
            <a:fillRect/>
          </a:stretch>
        </p:blipFill>
        <p:spPr bwMode="auto">
          <a:xfrm>
            <a:off x="381000" y="4191000"/>
            <a:ext cx="5514975" cy="2400300"/>
          </a:xfrm>
          <a:prstGeom prst="rect">
            <a:avLst/>
          </a:prstGeom>
          <a:noFill/>
          <a:ln w="9525">
            <a:noFill/>
            <a:miter lim="800000"/>
            <a:headEnd/>
            <a:tailEnd/>
          </a:ln>
        </p:spPr>
      </p:pic>
      <p:pic>
        <p:nvPicPr>
          <p:cNvPr id="15361" name="Picture 1"/>
          <p:cNvPicPr>
            <a:picLocks noChangeAspect="1" noChangeArrowheads="1"/>
          </p:cNvPicPr>
          <p:nvPr/>
        </p:nvPicPr>
        <p:blipFill>
          <a:blip r:embed="rId4" cstate="print"/>
          <a:srcRect/>
          <a:stretch>
            <a:fillRect/>
          </a:stretch>
        </p:blipFill>
        <p:spPr bwMode="auto">
          <a:xfrm>
            <a:off x="5257800" y="762000"/>
            <a:ext cx="3005137" cy="28253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2286000" cy="584775"/>
          </a:xfrm>
          <a:prstGeom prst="rect">
            <a:avLst/>
          </a:prstGeom>
          <a:solidFill>
            <a:srgbClr val="81EFFB"/>
          </a:solidFill>
        </p:spPr>
        <p:txBody>
          <a:bodyPr wrap="square" rtlCol="0">
            <a:spAutoFit/>
          </a:bodyPr>
          <a:lstStyle/>
          <a:p>
            <a:pPr algn="ctr"/>
            <a:r>
              <a:rPr lang="en-US" sz="3200" dirty="0" smtClean="0"/>
              <a:t>ZEUS</a:t>
            </a:r>
            <a:endParaRPr lang="en-US" sz="3200" dirty="0"/>
          </a:p>
        </p:txBody>
      </p:sp>
      <p:pic>
        <p:nvPicPr>
          <p:cNvPr id="1026" name="Picture 2"/>
          <p:cNvPicPr>
            <a:picLocks noChangeAspect="1" noChangeArrowheads="1"/>
          </p:cNvPicPr>
          <p:nvPr/>
        </p:nvPicPr>
        <p:blipFill>
          <a:blip r:embed="rId2" cstate="print"/>
          <a:srcRect/>
          <a:stretch>
            <a:fillRect/>
          </a:stretch>
        </p:blipFill>
        <p:spPr bwMode="auto">
          <a:xfrm>
            <a:off x="914400" y="990600"/>
            <a:ext cx="2318302" cy="29622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62000" y="609600"/>
            <a:ext cx="2733675" cy="3619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343400" y="914400"/>
            <a:ext cx="3243262" cy="2640206"/>
          </a:xfrm>
          <a:prstGeom prst="rect">
            <a:avLst/>
          </a:prstGeom>
          <a:noFill/>
          <a:ln w="9525">
            <a:noFill/>
            <a:miter lim="800000"/>
            <a:headEnd/>
            <a:tailEnd/>
          </a:ln>
        </p:spPr>
      </p:pic>
      <p:sp>
        <p:nvSpPr>
          <p:cNvPr id="7" name="TextBox 6"/>
          <p:cNvSpPr txBox="1"/>
          <p:nvPr/>
        </p:nvSpPr>
        <p:spPr>
          <a:xfrm>
            <a:off x="4343400" y="304800"/>
            <a:ext cx="2971800" cy="646331"/>
          </a:xfrm>
          <a:prstGeom prst="rect">
            <a:avLst/>
          </a:prstGeom>
          <a:noFill/>
        </p:spPr>
        <p:txBody>
          <a:bodyPr wrap="square" rtlCol="0">
            <a:spAutoFit/>
          </a:bodyPr>
          <a:lstStyle/>
          <a:p>
            <a:pPr algn="ctr"/>
            <a:r>
              <a:rPr lang="en-US" dirty="0" smtClean="0"/>
              <a:t>Extension to high x and Q</a:t>
            </a:r>
            <a:r>
              <a:rPr lang="en-US" baseline="30000" dirty="0" smtClean="0"/>
              <a:t>2</a:t>
            </a:r>
            <a:r>
              <a:rPr lang="en-US" dirty="0" smtClean="0"/>
              <a:t> – PDF constraints</a:t>
            </a:r>
            <a:endParaRPr lang="en-US" dirty="0"/>
          </a:p>
        </p:txBody>
      </p:sp>
      <p:pic>
        <p:nvPicPr>
          <p:cNvPr id="1029" name="Picture 5"/>
          <p:cNvPicPr>
            <a:picLocks noChangeAspect="1" noChangeArrowheads="1"/>
          </p:cNvPicPr>
          <p:nvPr/>
        </p:nvPicPr>
        <p:blipFill>
          <a:blip r:embed="rId5" cstate="print"/>
          <a:srcRect/>
          <a:stretch>
            <a:fillRect/>
          </a:stretch>
        </p:blipFill>
        <p:spPr bwMode="auto">
          <a:xfrm>
            <a:off x="457200" y="4351523"/>
            <a:ext cx="3657600" cy="2506477"/>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304800" y="3962400"/>
            <a:ext cx="4586287" cy="299900"/>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6324600" y="3505200"/>
            <a:ext cx="2386012" cy="3164219"/>
          </a:xfrm>
          <a:prstGeom prst="rect">
            <a:avLst/>
          </a:prstGeom>
          <a:noFill/>
          <a:ln w="9525">
            <a:noFill/>
            <a:miter lim="800000"/>
            <a:headEnd/>
            <a:tailEnd/>
          </a:ln>
        </p:spPr>
      </p:pic>
      <p:pic>
        <p:nvPicPr>
          <p:cNvPr id="1032" name="Picture 8"/>
          <p:cNvPicPr>
            <a:picLocks noChangeAspect="1" noChangeArrowheads="1"/>
          </p:cNvPicPr>
          <p:nvPr/>
        </p:nvPicPr>
        <p:blipFill>
          <a:blip r:embed="rId8" cstate="print"/>
          <a:srcRect/>
          <a:stretch>
            <a:fillRect/>
          </a:stretch>
        </p:blipFill>
        <p:spPr bwMode="auto">
          <a:xfrm>
            <a:off x="4191000" y="4495800"/>
            <a:ext cx="2238375" cy="1256067"/>
          </a:xfrm>
          <a:prstGeom prst="rect">
            <a:avLst/>
          </a:prstGeom>
          <a:noFill/>
          <a:ln w="9525">
            <a:noFill/>
            <a:miter lim="800000"/>
            <a:headEnd/>
            <a:tailEnd/>
          </a:ln>
        </p:spPr>
      </p:pic>
      <p:pic>
        <p:nvPicPr>
          <p:cNvPr id="5122" name="Picture 2"/>
          <p:cNvPicPr>
            <a:picLocks noChangeAspect="1" noChangeArrowheads="1"/>
          </p:cNvPicPr>
          <p:nvPr/>
        </p:nvPicPr>
        <p:blipFill>
          <a:blip r:embed="rId9" cstate="print"/>
          <a:srcRect/>
          <a:stretch>
            <a:fillRect/>
          </a:stretch>
        </p:blipFill>
        <p:spPr bwMode="auto">
          <a:xfrm>
            <a:off x="3733800" y="0"/>
            <a:ext cx="226695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112297" cy="584775"/>
          </a:xfrm>
          <a:prstGeom prst="rect">
            <a:avLst/>
          </a:prstGeom>
          <a:solidFill>
            <a:srgbClr val="81EFFB"/>
          </a:solidFill>
        </p:spPr>
        <p:txBody>
          <a:bodyPr wrap="none">
            <a:spAutoFit/>
          </a:bodyPr>
          <a:lstStyle/>
          <a:p>
            <a:r>
              <a:rPr lang="en-US" sz="3200" dirty="0" smtClean="0">
                <a:latin typeface="Comic Sans MS" pitchFamily="66" charset="0"/>
              </a:rPr>
              <a:t>Recommendations - ZEUS</a:t>
            </a:r>
          </a:p>
        </p:txBody>
      </p:sp>
      <p:sp>
        <p:nvSpPr>
          <p:cNvPr id="3" name="TextBox 2"/>
          <p:cNvSpPr txBox="1"/>
          <p:nvPr/>
        </p:nvSpPr>
        <p:spPr>
          <a:xfrm>
            <a:off x="533400" y="609600"/>
            <a:ext cx="7924800" cy="6001643"/>
          </a:xfrm>
          <a:prstGeom prst="rect">
            <a:avLst/>
          </a:prstGeom>
          <a:noFill/>
        </p:spPr>
        <p:txBody>
          <a:bodyPr wrap="square" rtlCol="0">
            <a:spAutoFit/>
          </a:bodyPr>
          <a:lstStyle/>
          <a:p>
            <a:pPr>
              <a:buFontTx/>
              <a:buChar char="-"/>
            </a:pPr>
            <a:r>
              <a:rPr lang="en-US" sz="2400" dirty="0" smtClean="0"/>
              <a:t> </a:t>
            </a:r>
            <a:r>
              <a:rPr lang="en-US" sz="2400" dirty="0" smtClean="0">
                <a:solidFill>
                  <a:srgbClr val="FF0000"/>
                </a:solidFill>
              </a:rPr>
              <a:t>ZEUS analysis is progressing well </a:t>
            </a:r>
            <a:r>
              <a:rPr lang="en-US" sz="2400" dirty="0" smtClean="0"/>
              <a:t>according to planning presented to the PRC previously. The PRC is pleased to see that the transition to the common data format is now progressing well thanks to a common effort by the collaboration and the DESY management. </a:t>
            </a:r>
          </a:p>
          <a:p>
            <a:endParaRPr lang="en-US" sz="2400" dirty="0" smtClean="0"/>
          </a:p>
          <a:p>
            <a:pPr>
              <a:buFontTx/>
              <a:buChar char="-"/>
            </a:pPr>
            <a:r>
              <a:rPr lang="en-US" sz="2400" dirty="0" smtClean="0"/>
              <a:t> The PRC welcomes the </a:t>
            </a:r>
            <a:r>
              <a:rPr lang="en-US" sz="2400" dirty="0" smtClean="0">
                <a:solidFill>
                  <a:srgbClr val="FF0000"/>
                </a:solidFill>
              </a:rPr>
              <a:t>initiative of ZEUS to define the future structure of the collaboration</a:t>
            </a:r>
            <a:r>
              <a:rPr lang="en-US" sz="2400" dirty="0" smtClean="0"/>
              <a:t> in order to be able to provide supervisors for students to scrutinize and approve ZEUS publications beyond 2014. </a:t>
            </a:r>
            <a:r>
              <a:rPr lang="en-US" sz="2400" dirty="0" smtClean="0">
                <a:solidFill>
                  <a:srgbClr val="FF0000"/>
                </a:solidFill>
              </a:rPr>
              <a:t>A report is expected for the next PRC. </a:t>
            </a:r>
          </a:p>
          <a:p>
            <a:endParaRPr lang="en-US" sz="2400" dirty="0" smtClean="0"/>
          </a:p>
          <a:p>
            <a:r>
              <a:rPr lang="en-US" sz="2400" dirty="0" smtClean="0"/>
              <a:t>- The PRC thanks the laboratory for its high level of support, and recommends that it maintain its level of support to secure successful completion of the physics program. Support for the </a:t>
            </a:r>
            <a:r>
              <a:rPr lang="en-US" sz="2400" dirty="0" smtClean="0">
                <a:solidFill>
                  <a:srgbClr val="FF0000"/>
                </a:solidFill>
              </a:rPr>
              <a:t>data preservation </a:t>
            </a:r>
            <a:r>
              <a:rPr lang="en-US" sz="2400" dirty="0" smtClean="0"/>
              <a:t>task is recommended beyond 2014.</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2362200" cy="584775"/>
          </a:xfrm>
          <a:prstGeom prst="rect">
            <a:avLst/>
          </a:prstGeom>
          <a:solidFill>
            <a:srgbClr val="81EFFB"/>
          </a:solidFill>
        </p:spPr>
        <p:txBody>
          <a:bodyPr wrap="square" rtlCol="0">
            <a:spAutoFit/>
          </a:bodyPr>
          <a:lstStyle/>
          <a:p>
            <a:pPr algn="ctr"/>
            <a:r>
              <a:rPr lang="en-US" sz="3200" dirty="0" smtClean="0"/>
              <a:t>H1</a:t>
            </a:r>
            <a:endParaRPr lang="en-US" sz="3200" dirty="0"/>
          </a:p>
        </p:txBody>
      </p:sp>
      <p:pic>
        <p:nvPicPr>
          <p:cNvPr id="12289" name="Picture 1"/>
          <p:cNvPicPr>
            <a:picLocks noChangeAspect="1" noChangeArrowheads="1"/>
          </p:cNvPicPr>
          <p:nvPr/>
        </p:nvPicPr>
        <p:blipFill>
          <a:blip r:embed="rId2" cstate="print"/>
          <a:srcRect/>
          <a:stretch>
            <a:fillRect/>
          </a:stretch>
        </p:blipFill>
        <p:spPr bwMode="auto">
          <a:xfrm>
            <a:off x="457200" y="2362200"/>
            <a:ext cx="3995737" cy="3382034"/>
          </a:xfrm>
          <a:prstGeom prst="rect">
            <a:avLst/>
          </a:prstGeom>
          <a:noFill/>
          <a:ln w="9525">
            <a:noFill/>
            <a:miter lim="800000"/>
            <a:headEnd/>
            <a:tailEnd/>
          </a:ln>
        </p:spPr>
      </p:pic>
      <p:pic>
        <p:nvPicPr>
          <p:cNvPr id="12290" name="Picture 2"/>
          <p:cNvPicPr>
            <a:picLocks noChangeAspect="1" noChangeArrowheads="1"/>
          </p:cNvPicPr>
          <p:nvPr/>
        </p:nvPicPr>
        <p:blipFill>
          <a:blip r:embed="rId3" cstate="print"/>
          <a:srcRect/>
          <a:stretch>
            <a:fillRect/>
          </a:stretch>
        </p:blipFill>
        <p:spPr bwMode="auto">
          <a:xfrm>
            <a:off x="1676400" y="1143000"/>
            <a:ext cx="1562100" cy="1123950"/>
          </a:xfrm>
          <a:prstGeom prst="rect">
            <a:avLst/>
          </a:prstGeom>
          <a:noFill/>
          <a:ln w="9525">
            <a:noFill/>
            <a:miter lim="800000"/>
            <a:headEnd/>
            <a:tailEnd/>
          </a:ln>
        </p:spPr>
      </p:pic>
      <p:pic>
        <p:nvPicPr>
          <p:cNvPr id="12291" name="Picture 3"/>
          <p:cNvPicPr>
            <a:picLocks noChangeAspect="1" noChangeArrowheads="1"/>
          </p:cNvPicPr>
          <p:nvPr/>
        </p:nvPicPr>
        <p:blipFill>
          <a:blip r:embed="rId4" cstate="print"/>
          <a:srcRect/>
          <a:stretch>
            <a:fillRect/>
          </a:stretch>
        </p:blipFill>
        <p:spPr bwMode="auto">
          <a:xfrm>
            <a:off x="5943600" y="0"/>
            <a:ext cx="2438400" cy="2362200"/>
          </a:xfrm>
          <a:prstGeom prst="rect">
            <a:avLst/>
          </a:prstGeom>
          <a:noFill/>
          <a:ln w="9525">
            <a:noFill/>
            <a:miter lim="800000"/>
            <a:headEnd/>
            <a:tailEnd/>
          </a:ln>
        </p:spPr>
      </p:pic>
      <p:pic>
        <p:nvPicPr>
          <p:cNvPr id="12294" name="Picture 6"/>
          <p:cNvPicPr>
            <a:picLocks noChangeAspect="1" noChangeArrowheads="1"/>
          </p:cNvPicPr>
          <p:nvPr/>
        </p:nvPicPr>
        <p:blipFill>
          <a:blip r:embed="rId5" cstate="print"/>
          <a:srcRect/>
          <a:stretch>
            <a:fillRect/>
          </a:stretch>
        </p:blipFill>
        <p:spPr bwMode="auto">
          <a:xfrm>
            <a:off x="5029200" y="2286000"/>
            <a:ext cx="3810000" cy="295275"/>
          </a:xfrm>
          <a:prstGeom prst="rect">
            <a:avLst/>
          </a:prstGeom>
          <a:noFill/>
          <a:ln w="9525">
            <a:noFill/>
            <a:miter lim="800000"/>
            <a:headEnd/>
            <a:tailEnd/>
          </a:ln>
        </p:spPr>
      </p:pic>
      <p:pic>
        <p:nvPicPr>
          <p:cNvPr id="12295" name="Picture 7"/>
          <p:cNvPicPr>
            <a:picLocks noChangeAspect="1" noChangeArrowheads="1"/>
          </p:cNvPicPr>
          <p:nvPr/>
        </p:nvPicPr>
        <p:blipFill>
          <a:blip r:embed="rId6" cstate="print"/>
          <a:srcRect/>
          <a:stretch>
            <a:fillRect/>
          </a:stretch>
        </p:blipFill>
        <p:spPr bwMode="auto">
          <a:xfrm>
            <a:off x="5791200" y="2514600"/>
            <a:ext cx="2247900" cy="257175"/>
          </a:xfrm>
          <a:prstGeom prst="rect">
            <a:avLst/>
          </a:prstGeom>
          <a:noFill/>
          <a:ln w="9525">
            <a:noFill/>
            <a:miter lim="800000"/>
            <a:headEnd/>
            <a:tailEnd/>
          </a:ln>
        </p:spPr>
      </p:pic>
      <p:pic>
        <p:nvPicPr>
          <p:cNvPr id="12297" name="Picture 9"/>
          <p:cNvPicPr>
            <a:picLocks noChangeAspect="1" noChangeArrowheads="1"/>
          </p:cNvPicPr>
          <p:nvPr/>
        </p:nvPicPr>
        <p:blipFill>
          <a:blip r:embed="rId7" cstate="print"/>
          <a:srcRect/>
          <a:stretch>
            <a:fillRect/>
          </a:stretch>
        </p:blipFill>
        <p:spPr bwMode="auto">
          <a:xfrm>
            <a:off x="4648200" y="2946647"/>
            <a:ext cx="2986087" cy="3911353"/>
          </a:xfrm>
          <a:prstGeom prst="rect">
            <a:avLst/>
          </a:prstGeom>
          <a:noFill/>
          <a:ln w="9525">
            <a:noFill/>
            <a:miter lim="800000"/>
            <a:headEnd/>
            <a:tailEnd/>
          </a:ln>
        </p:spPr>
      </p:pic>
      <p:pic>
        <p:nvPicPr>
          <p:cNvPr id="12298" name="Picture 10"/>
          <p:cNvPicPr>
            <a:picLocks noChangeAspect="1" noChangeArrowheads="1"/>
          </p:cNvPicPr>
          <p:nvPr/>
        </p:nvPicPr>
        <p:blipFill>
          <a:blip r:embed="rId8" cstate="print"/>
          <a:srcRect/>
          <a:stretch>
            <a:fillRect/>
          </a:stretch>
        </p:blipFill>
        <p:spPr bwMode="auto">
          <a:xfrm>
            <a:off x="6848475" y="5029200"/>
            <a:ext cx="2295525"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482317" cy="584775"/>
          </a:xfrm>
          <a:prstGeom prst="rect">
            <a:avLst/>
          </a:prstGeom>
          <a:solidFill>
            <a:srgbClr val="81EFFB"/>
          </a:solidFill>
        </p:spPr>
        <p:txBody>
          <a:bodyPr wrap="none">
            <a:spAutoFit/>
          </a:bodyPr>
          <a:lstStyle/>
          <a:p>
            <a:r>
              <a:rPr lang="en-US" sz="3200" dirty="0" smtClean="0">
                <a:latin typeface="Comic Sans MS" pitchFamily="66" charset="0"/>
              </a:rPr>
              <a:t>Recommendations – H1</a:t>
            </a:r>
          </a:p>
        </p:txBody>
      </p:sp>
      <p:sp>
        <p:nvSpPr>
          <p:cNvPr id="4" name="TextBox 3"/>
          <p:cNvSpPr txBox="1"/>
          <p:nvPr/>
        </p:nvSpPr>
        <p:spPr>
          <a:xfrm>
            <a:off x="228600" y="838200"/>
            <a:ext cx="8534400" cy="5632311"/>
          </a:xfrm>
          <a:prstGeom prst="rect">
            <a:avLst/>
          </a:prstGeom>
          <a:noFill/>
        </p:spPr>
        <p:txBody>
          <a:bodyPr wrap="square" rtlCol="0">
            <a:spAutoFit/>
          </a:bodyPr>
          <a:lstStyle/>
          <a:p>
            <a:pPr>
              <a:buFontTx/>
              <a:buChar char="-"/>
            </a:pPr>
            <a:r>
              <a:rPr lang="en-US" sz="2400" dirty="0" smtClean="0"/>
              <a:t> The PRC congratulates H1 on their dedication to the physics analysis, which resulted in </a:t>
            </a:r>
            <a:r>
              <a:rPr lang="en-US" sz="2400" dirty="0" smtClean="0">
                <a:solidFill>
                  <a:srgbClr val="FF0000"/>
                </a:solidFill>
              </a:rPr>
              <a:t>many new preliminary results and five publications in 2010</a:t>
            </a:r>
            <a:r>
              <a:rPr lang="en-US" sz="2400" dirty="0" smtClean="0"/>
              <a:t>.</a:t>
            </a:r>
          </a:p>
          <a:p>
            <a:pPr>
              <a:buFontTx/>
              <a:buChar char="-"/>
            </a:pPr>
            <a:r>
              <a:rPr lang="en-US" sz="2400" dirty="0" smtClean="0"/>
              <a:t> The convergence of the ongoing analyses should be closely monitored in order to ensure their publication within the next two years.</a:t>
            </a:r>
          </a:p>
          <a:p>
            <a:pPr>
              <a:buFontTx/>
              <a:buChar char="-"/>
            </a:pPr>
            <a:r>
              <a:rPr lang="en-US" sz="2400" dirty="0" smtClean="0"/>
              <a:t> It is vital that the financial support for eastern collaborators and the technical support from IT is adequately continued…</a:t>
            </a:r>
          </a:p>
          <a:p>
            <a:endParaRPr lang="en-US" sz="2400" dirty="0" smtClean="0"/>
          </a:p>
          <a:p>
            <a:pPr>
              <a:buFontTx/>
              <a:buChar char="-"/>
            </a:pPr>
            <a:r>
              <a:rPr lang="en-US" sz="2400" dirty="0" smtClean="0"/>
              <a:t> The </a:t>
            </a:r>
            <a:r>
              <a:rPr lang="en-US" sz="2400" dirty="0" smtClean="0">
                <a:solidFill>
                  <a:srgbClr val="FF0000"/>
                </a:solidFill>
              </a:rPr>
              <a:t>combined analysis with ZEUS should get high priority</a:t>
            </a:r>
          </a:p>
          <a:p>
            <a:pPr>
              <a:buFontTx/>
              <a:buChar char="-"/>
            </a:pPr>
            <a:endParaRPr lang="en-US" sz="2400" dirty="0" smtClean="0"/>
          </a:p>
          <a:p>
            <a:pPr>
              <a:buFontTx/>
              <a:buChar char="-"/>
            </a:pPr>
            <a:r>
              <a:rPr lang="en-US" sz="2400" dirty="0" smtClean="0"/>
              <a:t> </a:t>
            </a:r>
            <a:r>
              <a:rPr lang="en-US" sz="2400" dirty="0" smtClean="0">
                <a:solidFill>
                  <a:srgbClr val="FF0000"/>
                </a:solidFill>
              </a:rPr>
              <a:t>The data preservation project as an international effort is now led by the DESY groups.</a:t>
            </a:r>
            <a:r>
              <a:rPr lang="en-US" sz="2400" dirty="0" smtClean="0"/>
              <a:t> An effort should be made to try to keep the lead and benefit from it.</a:t>
            </a:r>
          </a:p>
          <a:p>
            <a:endParaRPr 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48006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H1/ZEUS Combined</a:t>
            </a:r>
            <a:endParaRPr lang="en-US" sz="3200" dirty="0">
              <a:latin typeface="Comic Sans MS" pitchFamily="66" charset="0"/>
            </a:endParaRPr>
          </a:p>
        </p:txBody>
      </p:sp>
      <p:pic>
        <p:nvPicPr>
          <p:cNvPr id="10241" name="Picture 1"/>
          <p:cNvPicPr>
            <a:picLocks noChangeAspect="1" noChangeArrowheads="1"/>
          </p:cNvPicPr>
          <p:nvPr/>
        </p:nvPicPr>
        <p:blipFill>
          <a:blip r:embed="rId2" cstate="print"/>
          <a:srcRect/>
          <a:stretch>
            <a:fillRect/>
          </a:stretch>
        </p:blipFill>
        <p:spPr bwMode="auto">
          <a:xfrm>
            <a:off x="1600200" y="609600"/>
            <a:ext cx="5886450" cy="933450"/>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533400" y="2514600"/>
            <a:ext cx="3609975" cy="3495675"/>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4800600" y="2209800"/>
            <a:ext cx="3800475" cy="253365"/>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838200" y="1828800"/>
            <a:ext cx="3038475" cy="409575"/>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a:off x="4648200" y="2819400"/>
            <a:ext cx="3970193" cy="2667000"/>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4876800" y="5791200"/>
            <a:ext cx="3495675" cy="59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37338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CALICE</a:t>
            </a:r>
          </a:p>
        </p:txBody>
      </p:sp>
      <p:sp>
        <p:nvSpPr>
          <p:cNvPr id="3" name="TextBox 2"/>
          <p:cNvSpPr txBox="1"/>
          <p:nvPr/>
        </p:nvSpPr>
        <p:spPr>
          <a:xfrm>
            <a:off x="533400" y="1371600"/>
            <a:ext cx="7924800" cy="5262979"/>
          </a:xfrm>
          <a:prstGeom prst="rect">
            <a:avLst/>
          </a:prstGeom>
          <a:noFill/>
        </p:spPr>
        <p:txBody>
          <a:bodyPr wrap="square" rtlCol="0">
            <a:spAutoFit/>
          </a:bodyPr>
          <a:lstStyle/>
          <a:p>
            <a:pPr>
              <a:buFontTx/>
              <a:buChar char="-"/>
            </a:pPr>
            <a:r>
              <a:rPr lang="en-US" sz="2400" dirty="0" smtClean="0">
                <a:latin typeface="Comic Sans MS" pitchFamily="66" charset="0"/>
              </a:rPr>
              <a:t> </a:t>
            </a:r>
            <a:r>
              <a:rPr lang="en-US" sz="2400" dirty="0" smtClean="0">
                <a:solidFill>
                  <a:srgbClr val="FF0000"/>
                </a:solidFill>
                <a:latin typeface="Comic Sans MS" pitchFamily="66" charset="0"/>
              </a:rPr>
              <a:t>Comprehensive report requested and received</a:t>
            </a:r>
            <a:endParaRPr lang="en-US" sz="2400" dirty="0" smtClean="0">
              <a:solidFill>
                <a:srgbClr val="FF0000"/>
              </a:solidFill>
            </a:endParaRPr>
          </a:p>
          <a:p>
            <a:r>
              <a:rPr lang="en-US" sz="2400" dirty="0" smtClean="0">
                <a:solidFill>
                  <a:srgbClr val="FF0000"/>
                </a:solidFill>
                <a:sym typeface="Wingdings 2"/>
              </a:rPr>
              <a:t></a:t>
            </a:r>
            <a:r>
              <a:rPr lang="en-US" sz="2400" dirty="0" smtClean="0"/>
              <a:t>CALICE ~350 people/57 groups/17 countries/4 continents</a:t>
            </a:r>
          </a:p>
          <a:p>
            <a:r>
              <a:rPr lang="en-US" sz="2400" dirty="0" smtClean="0">
                <a:solidFill>
                  <a:srgbClr val="FF0000"/>
                </a:solidFill>
                <a:sym typeface="Wingdings 2"/>
              </a:rPr>
              <a:t> </a:t>
            </a:r>
            <a:r>
              <a:rPr lang="en-US" sz="2400" dirty="0" smtClean="0"/>
              <a:t>Various projects aimed towards aspects of highly segmented </a:t>
            </a:r>
            <a:r>
              <a:rPr lang="en-US" sz="2400" dirty="0" err="1" smtClean="0"/>
              <a:t>calorimetry</a:t>
            </a:r>
            <a:r>
              <a:rPr lang="en-US" sz="2400" dirty="0" smtClean="0"/>
              <a:t> for a future Linear Collider detector, motivated by </a:t>
            </a:r>
            <a:r>
              <a:rPr lang="en-US" sz="2400" dirty="0" smtClean="0">
                <a:solidFill>
                  <a:srgbClr val="FF0000"/>
                </a:solidFill>
              </a:rPr>
              <a:t>Particle Flow </a:t>
            </a:r>
            <a:r>
              <a:rPr lang="en-US" sz="2400" dirty="0" smtClean="0"/>
              <a:t>for jet reconstruction. </a:t>
            </a:r>
          </a:p>
          <a:p>
            <a:r>
              <a:rPr lang="en-US" sz="2400" dirty="0" smtClean="0">
                <a:solidFill>
                  <a:srgbClr val="FF0000"/>
                </a:solidFill>
                <a:sym typeface="Wingdings 2"/>
              </a:rPr>
              <a:t> </a:t>
            </a:r>
            <a:r>
              <a:rPr lang="en-US" sz="2400" dirty="0" smtClean="0"/>
              <a:t>Given focus by </a:t>
            </a:r>
            <a:r>
              <a:rPr lang="en-US" sz="2400" dirty="0" smtClean="0">
                <a:solidFill>
                  <a:srgbClr val="FF0000"/>
                </a:solidFill>
              </a:rPr>
              <a:t>common test beams</a:t>
            </a:r>
            <a:r>
              <a:rPr lang="en-US" sz="2400" dirty="0" smtClean="0"/>
              <a:t>, combining ECAL/HCAL/tail catcher (TCMT); common DAQ/analysis. </a:t>
            </a:r>
          </a:p>
          <a:p>
            <a:r>
              <a:rPr lang="en-US" sz="2400" dirty="0" smtClean="0">
                <a:solidFill>
                  <a:srgbClr val="FF0000"/>
                </a:solidFill>
                <a:sym typeface="Wingdings 2"/>
              </a:rPr>
              <a:t> </a:t>
            </a:r>
            <a:r>
              <a:rPr lang="en-US" sz="2400" dirty="0" smtClean="0"/>
              <a:t>First round –small “</a:t>
            </a:r>
            <a:r>
              <a:rPr lang="en-US" sz="2400" dirty="0" smtClean="0">
                <a:solidFill>
                  <a:srgbClr val="FF33CC"/>
                </a:solidFill>
              </a:rPr>
              <a:t>physics prototypes</a:t>
            </a:r>
            <a:r>
              <a:rPr lang="en-US" sz="2400" dirty="0" smtClean="0"/>
              <a:t>”</a:t>
            </a:r>
          </a:p>
          <a:p>
            <a:pPr>
              <a:buFontTx/>
              <a:buChar char="-"/>
            </a:pPr>
            <a:r>
              <a:rPr lang="en-US" sz="2400" dirty="0" smtClean="0">
                <a:solidFill>
                  <a:srgbClr val="FF0000"/>
                </a:solidFill>
              </a:rPr>
              <a:t>Evaluate technologies</a:t>
            </a:r>
            <a:r>
              <a:rPr lang="en-US" sz="2400" dirty="0" smtClean="0"/>
              <a:t>; identify problem areas.-</a:t>
            </a:r>
          </a:p>
          <a:p>
            <a:pPr>
              <a:buFontTx/>
              <a:buChar char="-"/>
            </a:pPr>
            <a:r>
              <a:rPr lang="en-US" sz="2400" dirty="0" smtClean="0"/>
              <a:t> </a:t>
            </a:r>
            <a:r>
              <a:rPr lang="en-US" sz="2400" dirty="0" smtClean="0">
                <a:solidFill>
                  <a:srgbClr val="FF0000"/>
                </a:solidFill>
              </a:rPr>
              <a:t>Validate Monte Carlo simulations</a:t>
            </a:r>
            <a:r>
              <a:rPr lang="en-US" sz="2400" dirty="0" smtClean="0"/>
              <a:t>, especially for </a:t>
            </a:r>
            <a:r>
              <a:rPr lang="en-US" sz="2400" dirty="0" err="1" smtClean="0"/>
              <a:t>hadronic</a:t>
            </a:r>
            <a:r>
              <a:rPr lang="en-US" sz="2400" dirty="0" smtClean="0"/>
              <a:t> showers, so that results can feed into full detector simulations.</a:t>
            </a:r>
          </a:p>
          <a:p>
            <a:pPr>
              <a:buFontTx/>
              <a:buChar char="-"/>
            </a:pPr>
            <a:r>
              <a:rPr lang="en-US" sz="2400" dirty="0" smtClean="0"/>
              <a:t> Still sizeable systems with ~20K channels.</a:t>
            </a:r>
          </a:p>
          <a:p>
            <a:r>
              <a:rPr lang="en-US" sz="2400" dirty="0" smtClean="0">
                <a:solidFill>
                  <a:srgbClr val="FF0000"/>
                </a:solidFill>
                <a:sym typeface="Wingdings 2"/>
              </a:rPr>
              <a:t> </a:t>
            </a:r>
            <a:r>
              <a:rPr lang="en-US" sz="2400" dirty="0" smtClean="0"/>
              <a:t>Second phase –“</a:t>
            </a:r>
            <a:r>
              <a:rPr lang="en-US" sz="2400" dirty="0" smtClean="0">
                <a:solidFill>
                  <a:schemeClr val="tx2">
                    <a:lumMod val="60000"/>
                    <a:lumOff val="40000"/>
                  </a:schemeClr>
                </a:solidFill>
              </a:rPr>
              <a:t>technological prototypes</a:t>
            </a:r>
            <a:r>
              <a:rPr lang="en-US" sz="2400" dirty="0" smtClean="0"/>
              <a:t>”(mainly under aegis of EUDET). </a:t>
            </a:r>
          </a:p>
        </p:txBody>
      </p:sp>
      <p:pic>
        <p:nvPicPr>
          <p:cNvPr id="4" name="Picture 6"/>
          <p:cNvPicPr>
            <a:picLocks noChangeAspect="1" noChangeArrowheads="1"/>
          </p:cNvPicPr>
          <p:nvPr/>
        </p:nvPicPr>
        <p:blipFill>
          <a:blip r:embed="rId2" cstate="print"/>
          <a:srcRect/>
          <a:stretch>
            <a:fillRect/>
          </a:stretch>
        </p:blipFill>
        <p:spPr bwMode="auto">
          <a:xfrm>
            <a:off x="7620000" y="0"/>
            <a:ext cx="1524000" cy="725714"/>
          </a:xfrm>
          <a:prstGeom prst="rect">
            <a:avLst/>
          </a:prstGeom>
          <a:noFill/>
          <a:ln w="9525">
            <a:noFill/>
            <a:miter lim="800000"/>
            <a:headEnd/>
            <a:tailEnd/>
          </a:ln>
        </p:spPr>
      </p:pic>
      <p:sp>
        <p:nvSpPr>
          <p:cNvPr id="5" name="TextBox 4"/>
          <p:cNvSpPr txBox="1"/>
          <p:nvPr/>
        </p:nvSpPr>
        <p:spPr>
          <a:xfrm>
            <a:off x="304800" y="914400"/>
            <a:ext cx="8458200" cy="400110"/>
          </a:xfrm>
          <a:prstGeom prst="rect">
            <a:avLst/>
          </a:prstGeom>
          <a:noFill/>
        </p:spPr>
        <p:txBody>
          <a:bodyPr wrap="square" rtlCol="0">
            <a:spAutoFit/>
          </a:bodyPr>
          <a:lstStyle/>
          <a:p>
            <a:r>
              <a:rPr lang="en-US" sz="2000" dirty="0" smtClean="0"/>
              <a:t>*  The PRC reviews ALL CALICE activities – not just the DESY-specific items</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7776488" cy="584775"/>
          </a:xfrm>
          <a:prstGeom prst="rect">
            <a:avLst/>
          </a:prstGeom>
          <a:solidFill>
            <a:srgbClr val="81EFFB"/>
          </a:solidFill>
        </p:spPr>
        <p:txBody>
          <a:bodyPr wrap="none">
            <a:spAutoFit/>
          </a:bodyPr>
          <a:lstStyle/>
          <a:p>
            <a:r>
              <a:rPr lang="en-US" sz="3200" dirty="0" smtClean="0">
                <a:latin typeface="Comic Sans MS" pitchFamily="66" charset="0"/>
              </a:rPr>
              <a:t>Recommendations – H1/ZEUS Combined</a:t>
            </a:r>
          </a:p>
        </p:txBody>
      </p:sp>
      <p:sp>
        <p:nvSpPr>
          <p:cNvPr id="4" name="TextBox 3"/>
          <p:cNvSpPr txBox="1"/>
          <p:nvPr/>
        </p:nvSpPr>
        <p:spPr>
          <a:xfrm>
            <a:off x="304800" y="1066800"/>
            <a:ext cx="8229600" cy="4154984"/>
          </a:xfrm>
          <a:prstGeom prst="rect">
            <a:avLst/>
          </a:prstGeom>
          <a:noFill/>
        </p:spPr>
        <p:txBody>
          <a:bodyPr wrap="square" rtlCol="0">
            <a:spAutoFit/>
          </a:bodyPr>
          <a:lstStyle/>
          <a:p>
            <a:pPr>
              <a:buFontTx/>
              <a:buChar char="-"/>
            </a:pPr>
            <a:r>
              <a:rPr lang="en-US" sz="2400" dirty="0" smtClean="0"/>
              <a:t> The PRC congratulates the HERA collaborations on their </a:t>
            </a:r>
            <a:r>
              <a:rPr lang="en-US" sz="2400" dirty="0" smtClean="0">
                <a:solidFill>
                  <a:srgbClr val="FF0000"/>
                </a:solidFill>
              </a:rPr>
              <a:t>impressive achievements in combining the results of the H1 and ZEUS collaborations.</a:t>
            </a:r>
          </a:p>
          <a:p>
            <a:pPr>
              <a:buFontTx/>
              <a:buChar char="-"/>
            </a:pPr>
            <a:r>
              <a:rPr lang="en-US" sz="2400" dirty="0" smtClean="0"/>
              <a:t> Combination of HERA results is vital to secure the HERA legacy.</a:t>
            </a:r>
          </a:p>
          <a:p>
            <a:pPr>
              <a:buFontTx/>
              <a:buChar char="-"/>
            </a:pPr>
            <a:r>
              <a:rPr lang="en-US" sz="2400" dirty="0" smtClean="0"/>
              <a:t> The importance of the combined results for the physics at the LHC and for cosmic ray physics should be more stressed.</a:t>
            </a:r>
          </a:p>
          <a:p>
            <a:pPr>
              <a:buFontTx/>
              <a:buChar char="-"/>
            </a:pPr>
            <a:r>
              <a:rPr lang="en-US" sz="2400" dirty="0" smtClean="0"/>
              <a:t> The work on the HERAPDFs should involve also the DESY theory group.</a:t>
            </a:r>
          </a:p>
          <a:p>
            <a:pPr>
              <a:buFontTx/>
              <a:buChar char="-"/>
            </a:pPr>
            <a:r>
              <a:rPr lang="en-US" sz="2400" dirty="0" smtClean="0"/>
              <a:t> A </a:t>
            </a:r>
            <a:r>
              <a:rPr lang="en-US" sz="2400" dirty="0" smtClean="0">
                <a:solidFill>
                  <a:srgbClr val="FF0000"/>
                </a:solidFill>
              </a:rPr>
              <a:t>long term strategy </a:t>
            </a:r>
            <a:r>
              <a:rPr lang="en-US" sz="2400" dirty="0" smtClean="0"/>
              <a:t>for the future of the PDF effort should be worked out by the DESY management and the collaborations involved.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37338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HERMES</a:t>
            </a:r>
            <a:endParaRPr lang="en-US" sz="3200" dirty="0">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914400" y="838200"/>
            <a:ext cx="2238622" cy="3200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343400" y="685800"/>
            <a:ext cx="4343400" cy="3162776"/>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533400" y="4267200"/>
            <a:ext cx="1809750" cy="1781175"/>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2514600" y="4267200"/>
            <a:ext cx="1676400" cy="1981200"/>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4724400" y="4038600"/>
            <a:ext cx="4038600" cy="23249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5716630" cy="584775"/>
          </a:xfrm>
          <a:prstGeom prst="rect">
            <a:avLst/>
          </a:prstGeom>
          <a:solidFill>
            <a:srgbClr val="81EFFB"/>
          </a:solidFill>
        </p:spPr>
        <p:txBody>
          <a:bodyPr wrap="none">
            <a:spAutoFit/>
          </a:bodyPr>
          <a:lstStyle/>
          <a:p>
            <a:r>
              <a:rPr lang="en-US" sz="3200" dirty="0" smtClean="0">
                <a:latin typeface="Comic Sans MS" pitchFamily="66" charset="0"/>
              </a:rPr>
              <a:t>Recommendations - HERMES</a:t>
            </a:r>
          </a:p>
        </p:txBody>
      </p:sp>
      <p:sp>
        <p:nvSpPr>
          <p:cNvPr id="4" name="TextBox 3"/>
          <p:cNvSpPr txBox="1"/>
          <p:nvPr/>
        </p:nvSpPr>
        <p:spPr>
          <a:xfrm>
            <a:off x="228600" y="1066800"/>
            <a:ext cx="8686800" cy="4893647"/>
          </a:xfrm>
          <a:prstGeom prst="rect">
            <a:avLst/>
          </a:prstGeom>
          <a:noFill/>
        </p:spPr>
        <p:txBody>
          <a:bodyPr wrap="square" rtlCol="0">
            <a:spAutoFit/>
          </a:bodyPr>
          <a:lstStyle/>
          <a:p>
            <a:pPr>
              <a:buFontTx/>
              <a:buChar char="-"/>
            </a:pPr>
            <a:r>
              <a:rPr lang="en-US" sz="2400" dirty="0" smtClean="0"/>
              <a:t> The HERMES collaboration continues to produce new results with </a:t>
            </a:r>
            <a:r>
              <a:rPr lang="en-US" sz="2400" dirty="0" smtClean="0">
                <a:solidFill>
                  <a:srgbClr val="FF0000"/>
                </a:solidFill>
              </a:rPr>
              <a:t>high impact. </a:t>
            </a:r>
          </a:p>
          <a:p>
            <a:endParaRPr lang="en-US" sz="2400" dirty="0" smtClean="0"/>
          </a:p>
          <a:p>
            <a:pPr>
              <a:buFontTx/>
              <a:buChar char="-"/>
            </a:pPr>
            <a:r>
              <a:rPr lang="en-US" sz="2400" dirty="0" smtClean="0"/>
              <a:t> The Collaboration is especially congratulated for showing the </a:t>
            </a:r>
            <a:r>
              <a:rPr lang="en-US" sz="2400" dirty="0" smtClean="0">
                <a:solidFill>
                  <a:srgbClr val="FF0000"/>
                </a:solidFill>
              </a:rPr>
              <a:t>first results for DVCS with the HERMES recoil detector. </a:t>
            </a:r>
          </a:p>
          <a:p>
            <a:endParaRPr lang="en-US" sz="2400" dirty="0" smtClean="0"/>
          </a:p>
          <a:p>
            <a:pPr>
              <a:buFontTx/>
              <a:buChar char="-"/>
            </a:pPr>
            <a:r>
              <a:rPr lang="en-US" sz="2400" dirty="0" smtClean="0"/>
              <a:t> For the next PRC the </a:t>
            </a:r>
            <a:r>
              <a:rPr lang="en-US" sz="2400" dirty="0" smtClean="0">
                <a:solidFill>
                  <a:srgbClr val="FF0000"/>
                </a:solidFill>
              </a:rPr>
              <a:t>collaboration should show a plan </a:t>
            </a:r>
            <a:r>
              <a:rPr lang="en-US" sz="2400" dirty="0" smtClean="0"/>
              <a:t>of how to bring the data analysis to conclusion and how the structure of the collaboration is planned to be after 2012. </a:t>
            </a:r>
          </a:p>
          <a:p>
            <a:endParaRPr lang="en-US" sz="2400" dirty="0" smtClean="0"/>
          </a:p>
          <a:p>
            <a:pPr>
              <a:buFontTx/>
              <a:buChar char="-"/>
            </a:pPr>
            <a:r>
              <a:rPr lang="en-US" sz="2400" dirty="0" smtClean="0"/>
              <a:t> We recommend that DESY continues the highly appreciated support of the collaboration to extend the term for </a:t>
            </a:r>
            <a:r>
              <a:rPr lang="en-US" sz="2400" dirty="0" err="1" smtClean="0"/>
              <a:t>Postdocs</a:t>
            </a:r>
            <a:r>
              <a:rPr lang="en-US" sz="2400" dirty="0" smtClean="0"/>
              <a:t> and PhD students.</a:t>
            </a:r>
            <a:endParaRPr lang="en-US" sz="24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447800"/>
            <a:ext cx="3563796" cy="584775"/>
          </a:xfrm>
          <a:prstGeom prst="rect">
            <a:avLst/>
          </a:prstGeom>
        </p:spPr>
        <p:txBody>
          <a:bodyPr wrap="none">
            <a:spAutoFit/>
          </a:bodyPr>
          <a:lstStyle/>
          <a:p>
            <a:r>
              <a:rPr lang="en-US" sz="3200" dirty="0" smtClean="0">
                <a:latin typeface="Comic Sans MS" pitchFamily="66" charset="0"/>
              </a:rPr>
              <a:t>Recommendations</a:t>
            </a:r>
          </a:p>
        </p:txBody>
      </p:sp>
      <p:sp>
        <p:nvSpPr>
          <p:cNvPr id="4" name="TextBox 3"/>
          <p:cNvSpPr txBox="1"/>
          <p:nvPr/>
        </p:nvSpPr>
        <p:spPr>
          <a:xfrm>
            <a:off x="381000" y="2743200"/>
            <a:ext cx="8458200" cy="1846659"/>
          </a:xfrm>
          <a:prstGeom prst="rect">
            <a:avLst/>
          </a:prstGeom>
          <a:noFill/>
        </p:spPr>
        <p:txBody>
          <a:bodyPr wrap="square" rtlCol="0">
            <a:spAutoFit/>
          </a:bodyPr>
          <a:lstStyle/>
          <a:p>
            <a:r>
              <a:rPr lang="en-US" sz="2400" dirty="0" smtClean="0"/>
              <a:t>The PRC acknowledges the </a:t>
            </a:r>
            <a:r>
              <a:rPr lang="en-US" sz="2400" dirty="0" smtClean="0">
                <a:solidFill>
                  <a:srgbClr val="FF0000"/>
                </a:solidFill>
              </a:rPr>
              <a:t>efforts of the constantly decreasing </a:t>
            </a:r>
            <a:r>
              <a:rPr lang="en-US" sz="2400" dirty="0" err="1" smtClean="0">
                <a:solidFill>
                  <a:srgbClr val="FF0000"/>
                </a:solidFill>
              </a:rPr>
              <a:t>polarisation</a:t>
            </a:r>
            <a:r>
              <a:rPr lang="en-US" sz="2400" dirty="0" smtClean="0">
                <a:solidFill>
                  <a:srgbClr val="FF0000"/>
                </a:solidFill>
              </a:rPr>
              <a:t> group to finalize the analysis</a:t>
            </a:r>
            <a:r>
              <a:rPr lang="en-US" sz="2400" dirty="0" smtClean="0"/>
              <a:t>. Final results with reliable systematic errors should be given to the HERA collaborations as soon as possible.</a:t>
            </a:r>
          </a:p>
          <a:p>
            <a:endParaRPr lang="en-US" dirty="0"/>
          </a:p>
        </p:txBody>
      </p:sp>
      <p:sp>
        <p:nvSpPr>
          <p:cNvPr id="5" name="TextBox 4"/>
          <p:cNvSpPr txBox="1"/>
          <p:nvPr/>
        </p:nvSpPr>
        <p:spPr>
          <a:xfrm>
            <a:off x="838200" y="457200"/>
            <a:ext cx="35052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POL2000</a:t>
            </a:r>
            <a:endParaRPr lang="en-US" sz="3200" dirty="0">
              <a:latin typeface="Comic Sans M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019800" cy="584775"/>
          </a:xfrm>
          <a:prstGeom prst="rect">
            <a:avLst/>
          </a:prstGeom>
          <a:solidFill>
            <a:srgbClr val="81EFFB"/>
          </a:solidFill>
        </p:spPr>
        <p:txBody>
          <a:bodyPr wrap="square" rtlCol="0">
            <a:spAutoFit/>
          </a:bodyPr>
          <a:lstStyle/>
          <a:p>
            <a:pPr algn="ctr"/>
            <a:r>
              <a:rPr lang="en-US" sz="3200" dirty="0" err="1" smtClean="0"/>
              <a:t>Astroparticle</a:t>
            </a:r>
            <a:r>
              <a:rPr lang="en-US" sz="3200" dirty="0" smtClean="0"/>
              <a:t> Physics – ICE CUBE</a:t>
            </a:r>
            <a:endParaRPr lang="en-US" sz="3200" dirty="0"/>
          </a:p>
        </p:txBody>
      </p:sp>
      <p:sp>
        <p:nvSpPr>
          <p:cNvPr id="3" name="Rectangle 2"/>
          <p:cNvSpPr/>
          <p:nvPr/>
        </p:nvSpPr>
        <p:spPr>
          <a:xfrm>
            <a:off x="304800" y="1219200"/>
            <a:ext cx="7924800" cy="1200329"/>
          </a:xfrm>
          <a:prstGeom prst="rect">
            <a:avLst/>
          </a:prstGeom>
        </p:spPr>
        <p:txBody>
          <a:bodyPr wrap="square">
            <a:spAutoFit/>
          </a:bodyPr>
          <a:lstStyle/>
          <a:p>
            <a:r>
              <a:rPr lang="en-US" sz="2400" dirty="0" smtClean="0"/>
              <a:t>- At present data are taken with the 79-string configuration, the full 86-string detector DAQ is in the commissioning phase and will fully start within the next 1-2 weeks.</a:t>
            </a:r>
            <a:endParaRPr lang="en-US" sz="2400" dirty="0"/>
          </a:p>
        </p:txBody>
      </p:sp>
      <p:sp>
        <p:nvSpPr>
          <p:cNvPr id="4" name="TextBox 3"/>
          <p:cNvSpPr txBox="1"/>
          <p:nvPr/>
        </p:nvSpPr>
        <p:spPr>
          <a:xfrm>
            <a:off x="304800" y="609600"/>
            <a:ext cx="8534400" cy="461665"/>
          </a:xfrm>
          <a:prstGeom prst="rect">
            <a:avLst/>
          </a:prstGeom>
          <a:noFill/>
        </p:spPr>
        <p:txBody>
          <a:bodyPr wrap="square" rtlCol="0">
            <a:spAutoFit/>
          </a:bodyPr>
          <a:lstStyle/>
          <a:p>
            <a:r>
              <a:rPr lang="en-US" sz="2400" dirty="0" smtClean="0"/>
              <a:t>- Ice Cube was completed on 18.12.2010</a:t>
            </a:r>
            <a:endParaRPr lang="en-US" sz="2400" dirty="0"/>
          </a:p>
        </p:txBody>
      </p:sp>
      <p:sp>
        <p:nvSpPr>
          <p:cNvPr id="5" name="Rectangle 4"/>
          <p:cNvSpPr/>
          <p:nvPr/>
        </p:nvSpPr>
        <p:spPr>
          <a:xfrm>
            <a:off x="304800" y="2438400"/>
            <a:ext cx="7848600" cy="1569660"/>
          </a:xfrm>
          <a:prstGeom prst="rect">
            <a:avLst/>
          </a:prstGeom>
        </p:spPr>
        <p:txBody>
          <a:bodyPr wrap="square">
            <a:spAutoFit/>
          </a:bodyPr>
          <a:lstStyle/>
          <a:p>
            <a:pPr>
              <a:buFontTx/>
              <a:buChar char="-"/>
            </a:pPr>
            <a:r>
              <a:rPr lang="en-US" sz="2400" dirty="0" smtClean="0"/>
              <a:t> During the 2010/11 season, several test devices have been I installed</a:t>
            </a:r>
          </a:p>
          <a:p>
            <a:pPr>
              <a:buFontTx/>
              <a:buChar char="-"/>
            </a:pPr>
            <a:r>
              <a:rPr lang="en-US" sz="2400" dirty="0" smtClean="0"/>
              <a:t> Results for the data taken in 2009 with 59 strings will be presented at the summer conferences and at the autumn PRC</a:t>
            </a: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2362200" y="3962400"/>
            <a:ext cx="3638550" cy="2727325"/>
          </a:xfrm>
          <a:prstGeom prst="rect">
            <a:avLst/>
          </a:prstGeom>
          <a:noFill/>
          <a:ln w="9525">
            <a:noFill/>
            <a:miter lim="800000"/>
            <a:headEnd/>
            <a:tailEnd/>
          </a:ln>
        </p:spPr>
      </p:pic>
      <p:sp>
        <p:nvSpPr>
          <p:cNvPr id="7" name="TextBox 6"/>
          <p:cNvSpPr txBox="1"/>
          <p:nvPr/>
        </p:nvSpPr>
        <p:spPr>
          <a:xfrm>
            <a:off x="381000" y="3962400"/>
            <a:ext cx="1981200" cy="2677656"/>
          </a:xfrm>
          <a:prstGeom prst="rect">
            <a:avLst/>
          </a:prstGeom>
          <a:noFill/>
        </p:spPr>
        <p:txBody>
          <a:bodyPr wrap="square" rtlCol="0">
            <a:spAutoFit/>
          </a:bodyPr>
          <a:lstStyle/>
          <a:p>
            <a:pPr algn="ctr"/>
            <a:r>
              <a:rPr lang="en-US" sz="2400" b="1" dirty="0" smtClean="0"/>
              <a:t>Ice Cube-59 results: improved flux limits on point sources – no source yet!</a:t>
            </a:r>
            <a:endParaRPr lang="en-US" sz="2400" b="1" dirty="0"/>
          </a:p>
        </p:txBody>
      </p:sp>
      <p:sp>
        <p:nvSpPr>
          <p:cNvPr id="8" name="TextBox 7"/>
          <p:cNvSpPr txBox="1"/>
          <p:nvPr/>
        </p:nvSpPr>
        <p:spPr>
          <a:xfrm>
            <a:off x="6019800" y="5029200"/>
            <a:ext cx="2667000" cy="707886"/>
          </a:xfrm>
          <a:prstGeom prst="rect">
            <a:avLst/>
          </a:prstGeom>
          <a:noFill/>
        </p:spPr>
        <p:txBody>
          <a:bodyPr wrap="square" rtlCol="0">
            <a:spAutoFit/>
          </a:bodyPr>
          <a:lstStyle/>
          <a:p>
            <a:r>
              <a:rPr lang="en-US" sz="2000" dirty="0" smtClean="0"/>
              <a:t>Accumulated exposure: 2 cubic-km-year</a:t>
            </a:r>
            <a:endParaRPr lang="en-US"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828800"/>
            <a:ext cx="8382000" cy="1200329"/>
          </a:xfrm>
          <a:prstGeom prst="rect">
            <a:avLst/>
          </a:prstGeom>
          <a:noFill/>
        </p:spPr>
        <p:txBody>
          <a:bodyPr wrap="square" rtlCol="0">
            <a:spAutoFit/>
          </a:bodyPr>
          <a:lstStyle/>
          <a:p>
            <a:r>
              <a:rPr lang="en-US" sz="2400" dirty="0" smtClean="0"/>
              <a:t>- The PRC congratulates the DESY members of the </a:t>
            </a:r>
            <a:r>
              <a:rPr lang="en-US" sz="2400" dirty="0" err="1" smtClean="0"/>
              <a:t>IceCube</a:t>
            </a:r>
            <a:r>
              <a:rPr lang="en-US" sz="2400" dirty="0" smtClean="0"/>
              <a:t> collaboration for their successful work. In the coming years </a:t>
            </a:r>
            <a:r>
              <a:rPr lang="en-US" sz="2400" dirty="0" smtClean="0">
                <a:solidFill>
                  <a:srgbClr val="FF0000"/>
                </a:solidFill>
              </a:rPr>
              <a:t>DESY should extensively take part in the physics harvest.</a:t>
            </a:r>
            <a:endParaRPr lang="en-US" sz="2400" dirty="0">
              <a:solidFill>
                <a:srgbClr val="FF0000"/>
              </a:solidFill>
            </a:endParaRPr>
          </a:p>
        </p:txBody>
      </p:sp>
      <p:sp>
        <p:nvSpPr>
          <p:cNvPr id="3" name="Rectangle 2"/>
          <p:cNvSpPr/>
          <p:nvPr/>
        </p:nvSpPr>
        <p:spPr>
          <a:xfrm>
            <a:off x="0" y="533400"/>
            <a:ext cx="5570756" cy="584775"/>
          </a:xfrm>
          <a:prstGeom prst="rect">
            <a:avLst/>
          </a:prstGeom>
          <a:solidFill>
            <a:srgbClr val="81EFFB"/>
          </a:solidFill>
        </p:spPr>
        <p:txBody>
          <a:bodyPr wrap="none">
            <a:spAutoFit/>
          </a:bodyPr>
          <a:lstStyle/>
          <a:p>
            <a:pPr algn="ctr"/>
            <a:r>
              <a:rPr lang="en-US" sz="3200" dirty="0" smtClean="0">
                <a:latin typeface="Comic Sans MS" pitchFamily="66" charset="0"/>
              </a:rPr>
              <a:t>Recommendations - </a:t>
            </a:r>
            <a:r>
              <a:rPr lang="en-US" sz="3200" dirty="0" err="1" smtClean="0">
                <a:latin typeface="Comic Sans MS" pitchFamily="66" charset="0"/>
              </a:rPr>
              <a:t>IceCube</a:t>
            </a:r>
            <a:endParaRPr lang="en-US" sz="3200" dirty="0" smtClean="0">
              <a:latin typeface="Comic Sans MS"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2743200" cy="584775"/>
          </a:xfrm>
          <a:prstGeom prst="rect">
            <a:avLst/>
          </a:prstGeom>
          <a:solidFill>
            <a:srgbClr val="81EFFB"/>
          </a:solidFill>
        </p:spPr>
        <p:txBody>
          <a:bodyPr wrap="square" rtlCol="0">
            <a:spAutoFit/>
          </a:bodyPr>
          <a:lstStyle/>
          <a:p>
            <a:pPr algn="ctr"/>
            <a:r>
              <a:rPr lang="en-US" sz="3200" dirty="0" smtClean="0"/>
              <a:t>CTA</a:t>
            </a:r>
            <a:endParaRPr lang="en-US" sz="3200" dirty="0"/>
          </a:p>
        </p:txBody>
      </p:sp>
      <p:sp>
        <p:nvSpPr>
          <p:cNvPr id="3" name="Rectangle 2"/>
          <p:cNvSpPr/>
          <p:nvPr/>
        </p:nvSpPr>
        <p:spPr>
          <a:xfrm>
            <a:off x="228600" y="3124200"/>
            <a:ext cx="8610600" cy="1200329"/>
          </a:xfrm>
          <a:prstGeom prst="rect">
            <a:avLst/>
          </a:prstGeom>
        </p:spPr>
        <p:txBody>
          <a:bodyPr wrap="square">
            <a:spAutoFit/>
          </a:bodyPr>
          <a:lstStyle/>
          <a:p>
            <a:pPr>
              <a:buFontTx/>
              <a:buChar char="-"/>
            </a:pPr>
            <a:r>
              <a:rPr lang="en-US" sz="2400" dirty="0" smtClean="0"/>
              <a:t> DESY has a strong involvement in CTA with contributions to the design and prototyping of the mid size telescope, the design of the array operation centre, electronics, analysis and computing. </a:t>
            </a:r>
          </a:p>
        </p:txBody>
      </p:sp>
      <p:pic>
        <p:nvPicPr>
          <p:cNvPr id="2049" name="Picture 1"/>
          <p:cNvPicPr>
            <a:picLocks noChangeAspect="1" noChangeArrowheads="1"/>
          </p:cNvPicPr>
          <p:nvPr/>
        </p:nvPicPr>
        <p:blipFill>
          <a:blip r:embed="rId2" cstate="print"/>
          <a:srcRect/>
          <a:stretch>
            <a:fillRect/>
          </a:stretch>
        </p:blipFill>
        <p:spPr bwMode="auto">
          <a:xfrm>
            <a:off x="2962275" y="533400"/>
            <a:ext cx="6181725" cy="2124075"/>
          </a:xfrm>
          <a:prstGeom prst="rect">
            <a:avLst/>
          </a:prstGeom>
          <a:noFill/>
          <a:ln w="9525">
            <a:noFill/>
            <a:miter lim="800000"/>
            <a:headEnd/>
            <a:tailEnd/>
          </a:ln>
        </p:spPr>
      </p:pic>
      <p:sp>
        <p:nvSpPr>
          <p:cNvPr id="5" name="Oval 4"/>
          <p:cNvSpPr/>
          <p:nvPr/>
        </p:nvSpPr>
        <p:spPr>
          <a:xfrm>
            <a:off x="3505200" y="2362200"/>
            <a:ext cx="1219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rot="16200000" flipV="1">
            <a:off x="3924300" y="3086100"/>
            <a:ext cx="91440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cstate="print"/>
          <a:srcRect/>
          <a:stretch>
            <a:fillRect/>
          </a:stretch>
        </p:blipFill>
        <p:spPr bwMode="auto">
          <a:xfrm>
            <a:off x="0" y="914400"/>
            <a:ext cx="3000375" cy="143827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57200" y="4419600"/>
            <a:ext cx="1623911" cy="21240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2590800" y="4343400"/>
            <a:ext cx="1143000" cy="2171700"/>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3962400" y="4267200"/>
            <a:ext cx="1693709" cy="2590800"/>
          </a:xfrm>
          <a:prstGeom prst="rect">
            <a:avLst/>
          </a:prstGeom>
          <a:noFill/>
          <a:ln w="9525">
            <a:noFill/>
            <a:miter lim="800000"/>
            <a:headEnd/>
            <a:tailEnd/>
          </a:ln>
        </p:spPr>
      </p:pic>
      <p:pic>
        <p:nvPicPr>
          <p:cNvPr id="2054" name="Picture 6"/>
          <p:cNvPicPr>
            <a:picLocks noChangeAspect="1" noChangeArrowheads="1"/>
          </p:cNvPicPr>
          <p:nvPr/>
        </p:nvPicPr>
        <p:blipFill>
          <a:blip r:embed="rId7" cstate="print"/>
          <a:srcRect/>
          <a:stretch>
            <a:fillRect/>
          </a:stretch>
        </p:blipFill>
        <p:spPr bwMode="auto">
          <a:xfrm>
            <a:off x="5734050" y="4876800"/>
            <a:ext cx="3409950" cy="1143000"/>
          </a:xfrm>
          <a:prstGeom prst="rect">
            <a:avLst/>
          </a:prstGeom>
          <a:noFill/>
          <a:ln w="9525">
            <a:noFill/>
            <a:miter lim="800000"/>
            <a:headEnd/>
            <a:tailEnd/>
          </a:ln>
        </p:spPr>
      </p:pic>
      <p:sp>
        <p:nvSpPr>
          <p:cNvPr id="15" name="Rectangle 14"/>
          <p:cNvSpPr/>
          <p:nvPr/>
        </p:nvSpPr>
        <p:spPr>
          <a:xfrm>
            <a:off x="6324600" y="6172200"/>
            <a:ext cx="2122697" cy="369332"/>
          </a:xfrm>
          <a:prstGeom prst="rect">
            <a:avLst/>
          </a:prstGeom>
        </p:spPr>
        <p:txBody>
          <a:bodyPr wrap="none">
            <a:spAutoFit/>
          </a:bodyPr>
          <a:lstStyle/>
          <a:p>
            <a:r>
              <a:rPr lang="en-US" dirty="0" smtClean="0"/>
              <a:t>YIG of </a:t>
            </a:r>
            <a:r>
              <a:rPr lang="en-US" dirty="0" err="1" smtClean="0"/>
              <a:t>Gernot</a:t>
            </a:r>
            <a:r>
              <a:rPr lang="en-US" dirty="0" smtClean="0"/>
              <a:t> Maier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4817344" cy="584775"/>
          </a:xfrm>
          <a:prstGeom prst="rect">
            <a:avLst/>
          </a:prstGeom>
          <a:solidFill>
            <a:srgbClr val="81EFFB"/>
          </a:solidFill>
        </p:spPr>
        <p:txBody>
          <a:bodyPr wrap="none">
            <a:spAutoFit/>
          </a:bodyPr>
          <a:lstStyle/>
          <a:p>
            <a:pPr algn="ctr"/>
            <a:r>
              <a:rPr lang="en-US" sz="3200" dirty="0" smtClean="0">
                <a:latin typeface="Comic Sans MS" pitchFamily="66" charset="0"/>
              </a:rPr>
              <a:t>Recommendations – CTA</a:t>
            </a:r>
          </a:p>
        </p:txBody>
      </p:sp>
      <p:sp>
        <p:nvSpPr>
          <p:cNvPr id="3" name="TextBox 2"/>
          <p:cNvSpPr txBox="1"/>
          <p:nvPr/>
        </p:nvSpPr>
        <p:spPr>
          <a:xfrm>
            <a:off x="304800" y="914400"/>
            <a:ext cx="8305800" cy="4431983"/>
          </a:xfrm>
          <a:prstGeom prst="rect">
            <a:avLst/>
          </a:prstGeom>
          <a:noFill/>
        </p:spPr>
        <p:txBody>
          <a:bodyPr wrap="square" rtlCol="0">
            <a:spAutoFit/>
          </a:bodyPr>
          <a:lstStyle/>
          <a:p>
            <a:r>
              <a:rPr lang="en-US" sz="2400" dirty="0" smtClean="0"/>
              <a:t>The PRC recommends that </a:t>
            </a:r>
            <a:r>
              <a:rPr lang="en-US" sz="2400" dirty="0" smtClean="0">
                <a:solidFill>
                  <a:srgbClr val="FF0000"/>
                </a:solidFill>
              </a:rPr>
              <a:t>DESY keeps its strong hardware involvement and further strengthens its simulation and physics involvement.</a:t>
            </a:r>
          </a:p>
          <a:p>
            <a:endParaRPr lang="en-US" sz="2400" dirty="0" smtClean="0">
              <a:solidFill>
                <a:srgbClr val="FF0000"/>
              </a:solidFill>
            </a:endParaRPr>
          </a:p>
          <a:p>
            <a:r>
              <a:rPr lang="en-US" sz="2400" dirty="0" smtClean="0"/>
              <a:t>General:</a:t>
            </a:r>
          </a:p>
          <a:p>
            <a:r>
              <a:rPr lang="en-US" sz="2400" dirty="0" smtClean="0"/>
              <a:t>An application for the installation of a „Helmholtz Alliance on </a:t>
            </a:r>
            <a:r>
              <a:rPr lang="en-US" sz="2400" dirty="0" err="1" smtClean="0"/>
              <a:t>Astroparticle</a:t>
            </a:r>
            <a:r>
              <a:rPr lang="en-US" sz="2400" dirty="0" smtClean="0"/>
              <a:t> Physics” (HAP) was submitted in December 2010. The evaluation of the proposal in April 2011 was positive. The final decision will be taken by the Helmholtz Senate. </a:t>
            </a:r>
            <a:r>
              <a:rPr lang="en-US" sz="2400" dirty="0" smtClean="0">
                <a:solidFill>
                  <a:srgbClr val="FF0000"/>
                </a:solidFill>
              </a:rPr>
              <a:t>DESY should play a leading role in the alliance.</a:t>
            </a:r>
          </a:p>
          <a:p>
            <a:endParaRPr lang="en-US" sz="2400"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3886200" cy="584775"/>
          </a:xfrm>
          <a:prstGeom prst="rect">
            <a:avLst/>
          </a:prstGeom>
          <a:solidFill>
            <a:srgbClr val="81EFFB"/>
          </a:solidFill>
        </p:spPr>
        <p:txBody>
          <a:bodyPr wrap="square" rtlCol="0">
            <a:spAutoFit/>
          </a:bodyPr>
          <a:lstStyle/>
          <a:p>
            <a:pPr algn="ctr"/>
            <a:r>
              <a:rPr lang="en-US" sz="3200" dirty="0" smtClean="0"/>
              <a:t>THEORY</a:t>
            </a:r>
            <a:endParaRPr lang="en-US" sz="3200" dirty="0"/>
          </a:p>
        </p:txBody>
      </p:sp>
      <p:sp>
        <p:nvSpPr>
          <p:cNvPr id="3" name="TextBox 2"/>
          <p:cNvSpPr txBox="1"/>
          <p:nvPr/>
        </p:nvSpPr>
        <p:spPr>
          <a:xfrm>
            <a:off x="304800" y="1066800"/>
            <a:ext cx="8610600" cy="5632311"/>
          </a:xfrm>
          <a:prstGeom prst="rect">
            <a:avLst/>
          </a:prstGeom>
          <a:noFill/>
        </p:spPr>
        <p:txBody>
          <a:bodyPr wrap="square" rtlCol="0">
            <a:spAutoFit/>
          </a:bodyPr>
          <a:lstStyle/>
          <a:p>
            <a:pPr>
              <a:buFontTx/>
              <a:buChar char="-"/>
            </a:pPr>
            <a:r>
              <a:rPr lang="en-US" sz="2400" dirty="0" smtClean="0"/>
              <a:t> The PRC specifically </a:t>
            </a:r>
            <a:r>
              <a:rPr lang="en-US" sz="2400" dirty="0" smtClean="0">
                <a:solidFill>
                  <a:srgbClr val="FF0000"/>
                </a:solidFill>
              </a:rPr>
              <a:t>reviewed the activities in particle cosmology</a:t>
            </a:r>
            <a:r>
              <a:rPr lang="en-US" sz="2400" dirty="0" smtClean="0"/>
              <a:t>. Key research topics are identified as </a:t>
            </a:r>
            <a:r>
              <a:rPr lang="en-US" sz="2400" dirty="0" err="1" smtClean="0"/>
              <a:t>baryo</a:t>
            </a:r>
            <a:r>
              <a:rPr lang="en-US" sz="2400" dirty="0" smtClean="0"/>
              <a:t>-/</a:t>
            </a:r>
            <a:r>
              <a:rPr lang="en-US" sz="2400" dirty="0" err="1" smtClean="0"/>
              <a:t>leptogenesis</a:t>
            </a:r>
            <a:r>
              <a:rPr lang="en-US" sz="2400" dirty="0" smtClean="0"/>
              <a:t>, </a:t>
            </a:r>
            <a:r>
              <a:rPr lang="en-US" sz="2400" dirty="0" err="1" smtClean="0"/>
              <a:t>axion</a:t>
            </a:r>
            <a:r>
              <a:rPr lang="en-US" sz="2400" dirty="0" smtClean="0"/>
              <a:t>-like particles (WISPS), inflation theory and dark matter.</a:t>
            </a:r>
            <a:endParaRPr lang="en-US" sz="2400" dirty="0" smtClean="0"/>
          </a:p>
          <a:p>
            <a:endParaRPr lang="en-US" sz="2400" dirty="0" smtClean="0"/>
          </a:p>
          <a:p>
            <a:pPr>
              <a:buFontTx/>
              <a:buChar char="-"/>
            </a:pPr>
            <a:r>
              <a:rPr lang="en-US" sz="2400" dirty="0" smtClean="0"/>
              <a:t> </a:t>
            </a:r>
            <a:r>
              <a:rPr lang="en-US" sz="2400" dirty="0" smtClean="0"/>
              <a:t>The PRC congratulates the theory group for </a:t>
            </a:r>
            <a:r>
              <a:rPr lang="en-US" sz="2400" dirty="0" smtClean="0">
                <a:solidFill>
                  <a:srgbClr val="FF0000"/>
                </a:solidFill>
              </a:rPr>
              <a:t>two successful junior staff </a:t>
            </a:r>
            <a:r>
              <a:rPr lang="en-US" sz="2400" dirty="0" err="1" smtClean="0">
                <a:solidFill>
                  <a:srgbClr val="FF0000"/>
                </a:solidFill>
              </a:rPr>
              <a:t>hirings</a:t>
            </a:r>
            <a:r>
              <a:rPr lang="en-US" sz="2400" dirty="0" smtClean="0"/>
              <a:t>…</a:t>
            </a:r>
          </a:p>
          <a:p>
            <a:pPr>
              <a:buFontTx/>
              <a:buChar char="-"/>
            </a:pPr>
            <a:endParaRPr lang="en-US" sz="2400" dirty="0" smtClean="0"/>
          </a:p>
          <a:p>
            <a:pPr>
              <a:buFontTx/>
              <a:buChar char="-"/>
            </a:pPr>
            <a:r>
              <a:rPr lang="en-US" sz="2400" dirty="0" smtClean="0"/>
              <a:t> Another junior appointment will strengthen the particle cosmology group.</a:t>
            </a:r>
          </a:p>
          <a:p>
            <a:pPr>
              <a:buFontTx/>
              <a:buChar char="-"/>
            </a:pPr>
            <a:endParaRPr lang="en-US" sz="2400" dirty="0" smtClean="0"/>
          </a:p>
          <a:p>
            <a:pPr>
              <a:buFontTx/>
              <a:buChar char="-"/>
            </a:pPr>
            <a:r>
              <a:rPr lang="en-US" sz="2400" dirty="0" smtClean="0"/>
              <a:t> The theory group has been active in </a:t>
            </a:r>
            <a:r>
              <a:rPr lang="en-US" sz="2400" dirty="0" smtClean="0">
                <a:solidFill>
                  <a:srgbClr val="FF0000"/>
                </a:solidFill>
              </a:rPr>
              <a:t>new seminar initiatives </a:t>
            </a:r>
            <a:r>
              <a:rPr lang="en-US" sz="2400" dirty="0" smtClean="0"/>
              <a:t>that reflect current developments in particle physics and enhance the collaboration between the different particle physics activities in the Hamburg area.</a:t>
            </a:r>
          </a:p>
          <a:p>
            <a:pPr>
              <a:buFontTx/>
              <a:buChar char="-"/>
            </a:pPr>
            <a:endParaRPr lang="en-US" sz="24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676400"/>
            <a:ext cx="8915400" cy="2677656"/>
          </a:xfrm>
          <a:prstGeom prst="rect">
            <a:avLst/>
          </a:prstGeom>
          <a:noFill/>
        </p:spPr>
        <p:txBody>
          <a:bodyPr wrap="square" rtlCol="0">
            <a:spAutoFit/>
          </a:bodyPr>
          <a:lstStyle/>
          <a:p>
            <a:r>
              <a:rPr lang="en-US" sz="2400" dirty="0" smtClean="0"/>
              <a:t>The </a:t>
            </a:r>
            <a:r>
              <a:rPr lang="en-US" sz="2400" dirty="0" smtClean="0"/>
              <a:t>PRC recognizes </a:t>
            </a:r>
            <a:r>
              <a:rPr lang="en-US" sz="2400" dirty="0" smtClean="0"/>
              <a:t>that </a:t>
            </a:r>
            <a:r>
              <a:rPr lang="en-US" sz="2400" dirty="0" smtClean="0"/>
              <a:t>the DESY theory group plays a visible and important, and in some cases leading role in recent theoretical developments in these fields. The </a:t>
            </a:r>
            <a:r>
              <a:rPr lang="en-US" sz="2400" dirty="0" smtClean="0">
                <a:solidFill>
                  <a:srgbClr val="FF0000"/>
                </a:solidFill>
              </a:rPr>
              <a:t>PRC encourages the particle cosmology and phenomenology theory groups</a:t>
            </a:r>
            <a:r>
              <a:rPr lang="en-US" sz="2400" dirty="0" smtClean="0"/>
              <a:t> to exploit more systematically their expertise on the </a:t>
            </a:r>
            <a:r>
              <a:rPr lang="en-US" sz="2400" dirty="0" smtClean="0">
                <a:solidFill>
                  <a:srgbClr val="FF0000"/>
                </a:solidFill>
              </a:rPr>
              <a:t>dark matter/LHC physics interplay.</a:t>
            </a:r>
          </a:p>
          <a:p>
            <a:endParaRPr lang="en-US" sz="2400" dirty="0"/>
          </a:p>
        </p:txBody>
      </p:sp>
      <p:sp>
        <p:nvSpPr>
          <p:cNvPr id="3" name="Rectangle 2"/>
          <p:cNvSpPr/>
          <p:nvPr/>
        </p:nvSpPr>
        <p:spPr>
          <a:xfrm>
            <a:off x="228600" y="457200"/>
            <a:ext cx="5679760" cy="584775"/>
          </a:xfrm>
          <a:prstGeom prst="rect">
            <a:avLst/>
          </a:prstGeom>
          <a:solidFill>
            <a:srgbClr val="81EFFB"/>
          </a:solidFill>
        </p:spPr>
        <p:txBody>
          <a:bodyPr wrap="none">
            <a:spAutoFit/>
          </a:bodyPr>
          <a:lstStyle/>
          <a:p>
            <a:pPr algn="ctr"/>
            <a:r>
              <a:rPr lang="en-US" sz="3200" dirty="0" smtClean="0">
                <a:latin typeface="Comic Sans MS" pitchFamily="66" charset="0"/>
              </a:rPr>
              <a:t>Recommendations - THEORY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81000" y="381000"/>
            <a:ext cx="3419475" cy="30289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29200" y="228600"/>
            <a:ext cx="2833687" cy="3783571"/>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762000" y="3733800"/>
            <a:ext cx="3438525" cy="272415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4724400" y="4191000"/>
            <a:ext cx="3305175" cy="2371725"/>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3124200" y="0"/>
            <a:ext cx="1524000" cy="725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05800" cy="5878532"/>
          </a:xfrm>
          <a:prstGeom prst="rect">
            <a:avLst/>
          </a:prstGeom>
        </p:spPr>
        <p:txBody>
          <a:bodyPr wrap="square">
            <a:spAutoFit/>
          </a:bodyPr>
          <a:lstStyle/>
          <a:p>
            <a:pPr algn="ctr"/>
            <a:r>
              <a:rPr lang="en-US" sz="4000" dirty="0" smtClean="0"/>
              <a:t>The PRC</a:t>
            </a:r>
            <a:endParaRPr lang="en-US" sz="2400" dirty="0" smtClean="0"/>
          </a:p>
          <a:p>
            <a:r>
              <a:rPr lang="en-US" sz="2400" b="1" dirty="0" smtClean="0"/>
              <a:t>Andrew White U of Texas - new chair</a:t>
            </a:r>
          </a:p>
          <a:p>
            <a:r>
              <a:rPr lang="en-US" sz="2400" b="1" dirty="0" smtClean="0"/>
              <a:t>Günter </a:t>
            </a:r>
            <a:r>
              <a:rPr lang="en-US" sz="2400" b="1" dirty="0" err="1" smtClean="0"/>
              <a:t>Quast</a:t>
            </a:r>
            <a:r>
              <a:rPr lang="en-US" sz="2400" b="1" dirty="0" smtClean="0"/>
              <a:t> U Karlsruhe new co-chair</a:t>
            </a:r>
          </a:p>
          <a:p>
            <a:r>
              <a:rPr lang="en-US" sz="2400" b="1" dirty="0" smtClean="0"/>
              <a:t>Gisela Anton U Erlangen</a:t>
            </a:r>
          </a:p>
          <a:p>
            <a:r>
              <a:rPr lang="en-US" sz="2400" b="1" dirty="0" err="1" smtClean="0"/>
              <a:t>Elke</a:t>
            </a:r>
            <a:r>
              <a:rPr lang="en-US" sz="2400" b="1" dirty="0" smtClean="0"/>
              <a:t> </a:t>
            </a:r>
            <a:r>
              <a:rPr lang="en-US" sz="2400" b="1" dirty="0" err="1" smtClean="0"/>
              <a:t>Aschenauer</a:t>
            </a:r>
            <a:r>
              <a:rPr lang="en-US" sz="2400" b="1" dirty="0" smtClean="0"/>
              <a:t> BNL</a:t>
            </a:r>
          </a:p>
          <a:p>
            <a:r>
              <a:rPr lang="en-US" sz="2400" b="1" dirty="0" smtClean="0"/>
              <a:t>Martin </a:t>
            </a:r>
            <a:r>
              <a:rPr lang="en-US" sz="2400" b="1" dirty="0" err="1" smtClean="0"/>
              <a:t>Beneke</a:t>
            </a:r>
            <a:r>
              <a:rPr lang="en-US" sz="2400" b="1" dirty="0" smtClean="0"/>
              <a:t> RWTH Aachen</a:t>
            </a:r>
          </a:p>
          <a:p>
            <a:r>
              <a:rPr lang="en-US" sz="2400" b="1" dirty="0" smtClean="0"/>
              <a:t>Peter Buchholz U Siegen</a:t>
            </a:r>
          </a:p>
          <a:p>
            <a:r>
              <a:rPr lang="en-US" sz="2400" b="1" dirty="0" smtClean="0"/>
              <a:t>Marcela </a:t>
            </a:r>
            <a:r>
              <a:rPr lang="en-US" sz="2400" b="1" dirty="0" err="1" smtClean="0"/>
              <a:t>Carena</a:t>
            </a:r>
            <a:r>
              <a:rPr lang="en-US" sz="2400" b="1" dirty="0" smtClean="0"/>
              <a:t> FNAL</a:t>
            </a:r>
          </a:p>
          <a:p>
            <a:r>
              <a:rPr lang="en-US" sz="2400" b="1" dirty="0" err="1" smtClean="0"/>
              <a:t>Hideto</a:t>
            </a:r>
            <a:r>
              <a:rPr lang="en-US" sz="2400" b="1" dirty="0" smtClean="0"/>
              <a:t> </a:t>
            </a:r>
            <a:r>
              <a:rPr lang="en-US" sz="2400" b="1" dirty="0" err="1" smtClean="0"/>
              <a:t>En'yo</a:t>
            </a:r>
            <a:r>
              <a:rPr lang="en-US" sz="2400" b="1" dirty="0" smtClean="0"/>
              <a:t> RIKEN*</a:t>
            </a:r>
          </a:p>
          <a:p>
            <a:r>
              <a:rPr lang="en-US" sz="2400" b="1" dirty="0" err="1" smtClean="0"/>
              <a:t>Junji</a:t>
            </a:r>
            <a:r>
              <a:rPr lang="en-US" sz="2400" b="1" dirty="0" smtClean="0"/>
              <a:t> </a:t>
            </a:r>
            <a:r>
              <a:rPr lang="en-US" sz="2400" b="1" dirty="0" err="1" smtClean="0"/>
              <a:t>Haba</a:t>
            </a:r>
            <a:r>
              <a:rPr lang="en-US" sz="2400" b="1" dirty="0" smtClean="0"/>
              <a:t> KEK*</a:t>
            </a:r>
          </a:p>
          <a:p>
            <a:r>
              <a:rPr lang="en-US" sz="2400" b="1" dirty="0" smtClean="0"/>
              <a:t>Lutz </a:t>
            </a:r>
            <a:r>
              <a:rPr lang="en-US" sz="2400" b="1" dirty="0" err="1" smtClean="0"/>
              <a:t>Köpke</a:t>
            </a:r>
            <a:r>
              <a:rPr lang="en-US" sz="2400" b="1" dirty="0" smtClean="0"/>
              <a:t> U Mainz*</a:t>
            </a:r>
          </a:p>
          <a:p>
            <a:r>
              <a:rPr lang="en-US" sz="2400" b="1" dirty="0" smtClean="0"/>
              <a:t>Emmanuelle Perez CERN</a:t>
            </a:r>
          </a:p>
          <a:p>
            <a:r>
              <a:rPr lang="en-US" sz="2400" b="1" dirty="0" err="1" smtClean="0"/>
              <a:t>Rik</a:t>
            </a:r>
            <a:r>
              <a:rPr lang="en-US" sz="2400" b="1" dirty="0" smtClean="0"/>
              <a:t> Yoshida Argonne</a:t>
            </a:r>
          </a:p>
          <a:p>
            <a:endParaRPr lang="en-US" sz="2400" dirty="0" smtClean="0"/>
          </a:p>
          <a:p>
            <a:r>
              <a:rPr lang="en-US" sz="2400" dirty="0" smtClean="0"/>
              <a:t>* = new member for PRC71</a:t>
            </a:r>
          </a:p>
        </p:txBody>
      </p:sp>
      <p:sp>
        <p:nvSpPr>
          <p:cNvPr id="3" name="Rectangle 2"/>
          <p:cNvSpPr/>
          <p:nvPr/>
        </p:nvSpPr>
        <p:spPr>
          <a:xfrm>
            <a:off x="228600" y="228600"/>
            <a:ext cx="8686800" cy="632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990600"/>
            <a:ext cx="2809876" cy="252888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124200" y="304800"/>
            <a:ext cx="2608491" cy="3538538"/>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5686425" y="533400"/>
            <a:ext cx="3457575" cy="24098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0" y="3962400"/>
            <a:ext cx="2819400" cy="2634953"/>
          </a:xfrm>
          <a:prstGeom prst="rect">
            <a:avLst/>
          </a:prstGeom>
          <a:noFill/>
          <a:ln w="9525">
            <a:noFill/>
            <a:miter lim="800000"/>
            <a:headEnd/>
            <a:tailEnd/>
          </a:ln>
        </p:spPr>
      </p:pic>
      <p:pic>
        <p:nvPicPr>
          <p:cNvPr id="2054" name="Picture 6"/>
          <p:cNvPicPr>
            <a:picLocks noChangeAspect="1" noChangeArrowheads="1"/>
          </p:cNvPicPr>
          <p:nvPr/>
        </p:nvPicPr>
        <p:blipFill>
          <a:blip r:embed="rId6" cstate="print"/>
          <a:srcRect/>
          <a:stretch>
            <a:fillRect/>
          </a:stretch>
        </p:blipFill>
        <p:spPr bwMode="auto">
          <a:xfrm>
            <a:off x="2895600" y="3962400"/>
            <a:ext cx="2971800" cy="2063278"/>
          </a:xfrm>
          <a:prstGeom prst="rect">
            <a:avLst/>
          </a:prstGeom>
          <a:noFill/>
          <a:ln w="9525">
            <a:noFill/>
            <a:miter lim="800000"/>
            <a:headEnd/>
            <a:tailEnd/>
          </a:ln>
        </p:spPr>
      </p:pic>
      <p:pic>
        <p:nvPicPr>
          <p:cNvPr id="2055" name="Picture 7"/>
          <p:cNvPicPr>
            <a:picLocks noChangeAspect="1" noChangeArrowheads="1"/>
          </p:cNvPicPr>
          <p:nvPr/>
        </p:nvPicPr>
        <p:blipFill>
          <a:blip r:embed="rId7" cstate="print"/>
          <a:srcRect/>
          <a:stretch>
            <a:fillRect/>
          </a:stretch>
        </p:blipFill>
        <p:spPr bwMode="auto">
          <a:xfrm>
            <a:off x="2819400" y="6022657"/>
            <a:ext cx="1152197" cy="835343"/>
          </a:xfrm>
          <a:prstGeom prst="rect">
            <a:avLst/>
          </a:prstGeom>
          <a:noFill/>
          <a:ln w="9525">
            <a:noFill/>
            <a:miter lim="800000"/>
            <a:headEnd/>
            <a:tailEnd/>
          </a:ln>
        </p:spPr>
      </p:pic>
      <p:pic>
        <p:nvPicPr>
          <p:cNvPr id="2056" name="Picture 8"/>
          <p:cNvPicPr>
            <a:picLocks noChangeAspect="1" noChangeArrowheads="1"/>
          </p:cNvPicPr>
          <p:nvPr/>
        </p:nvPicPr>
        <p:blipFill>
          <a:blip r:embed="rId8" cstate="print"/>
          <a:srcRect/>
          <a:stretch>
            <a:fillRect/>
          </a:stretch>
        </p:blipFill>
        <p:spPr bwMode="auto">
          <a:xfrm>
            <a:off x="5410200" y="4038600"/>
            <a:ext cx="3733800" cy="2390706"/>
          </a:xfrm>
          <a:prstGeom prst="rect">
            <a:avLst/>
          </a:prstGeom>
          <a:noFill/>
          <a:ln w="9525">
            <a:noFill/>
            <a:miter lim="800000"/>
            <a:headEnd/>
            <a:tailEnd/>
          </a:ln>
        </p:spPr>
      </p:pic>
      <p:pic>
        <p:nvPicPr>
          <p:cNvPr id="9" name="Picture 6"/>
          <p:cNvPicPr>
            <a:picLocks noChangeAspect="1" noChangeArrowheads="1"/>
          </p:cNvPicPr>
          <p:nvPr/>
        </p:nvPicPr>
        <p:blipFill>
          <a:blip r:embed="rId9" cstate="print"/>
          <a:srcRect/>
          <a:stretch>
            <a:fillRect/>
          </a:stretch>
        </p:blipFill>
        <p:spPr bwMode="auto">
          <a:xfrm>
            <a:off x="0" y="0"/>
            <a:ext cx="1524000" cy="7257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838200"/>
            <a:ext cx="8382000" cy="6001643"/>
          </a:xfrm>
          <a:prstGeom prst="rect">
            <a:avLst/>
          </a:prstGeom>
          <a:noFill/>
        </p:spPr>
        <p:txBody>
          <a:bodyPr wrap="square" rtlCol="0">
            <a:spAutoFit/>
          </a:bodyPr>
          <a:lstStyle/>
          <a:p>
            <a:r>
              <a:rPr lang="en-US" sz="2400" dirty="0" smtClean="0"/>
              <a:t>The PRC congratulates the CALICE collaboration for the </a:t>
            </a:r>
            <a:r>
              <a:rPr lang="en-US" sz="2400" dirty="0" smtClean="0">
                <a:solidFill>
                  <a:srgbClr val="FF0000"/>
                </a:solidFill>
              </a:rPr>
              <a:t>successful development of future PFA </a:t>
            </a:r>
            <a:r>
              <a:rPr lang="en-US" sz="2400" dirty="0" smtClean="0"/>
              <a:t>(particle flow algorithm) </a:t>
            </a:r>
            <a:r>
              <a:rPr lang="en-US" sz="2400" dirty="0" smtClean="0">
                <a:solidFill>
                  <a:srgbClr val="FF0000"/>
                </a:solidFill>
              </a:rPr>
              <a:t>calorimeters</a:t>
            </a:r>
            <a:r>
              <a:rPr lang="en-US" sz="2400" dirty="0" smtClean="0"/>
              <a:t> with a wide variety of options in an extensive way.</a:t>
            </a:r>
          </a:p>
          <a:p>
            <a:r>
              <a:rPr lang="en-US" sz="2400" dirty="0" smtClean="0"/>
              <a:t> </a:t>
            </a:r>
          </a:p>
          <a:p>
            <a:pPr>
              <a:buFontTx/>
              <a:buChar char="-"/>
            </a:pPr>
            <a:r>
              <a:rPr lang="en-US" sz="2400" dirty="0" smtClean="0">
                <a:latin typeface="Comic Sans MS" pitchFamily="66" charset="0"/>
              </a:rPr>
              <a:t> </a:t>
            </a:r>
            <a:r>
              <a:rPr lang="en-US" sz="2400" dirty="0" smtClean="0"/>
              <a:t>The PRC also congratulates the collaboration on </a:t>
            </a:r>
            <a:r>
              <a:rPr lang="en-US" sz="2400" dirty="0" smtClean="0">
                <a:solidFill>
                  <a:srgbClr val="FF0000"/>
                </a:solidFill>
              </a:rPr>
              <a:t>its effective test beam campaigns</a:t>
            </a:r>
            <a:r>
              <a:rPr lang="en-US" sz="2400" dirty="0" smtClean="0"/>
              <a:t> at CERN and </a:t>
            </a:r>
            <a:r>
              <a:rPr lang="en-US" sz="2400" dirty="0" err="1" smtClean="0"/>
              <a:t>Fermilab</a:t>
            </a:r>
            <a:r>
              <a:rPr lang="en-US" sz="2400" dirty="0" smtClean="0"/>
              <a:t>. The further efforts with the </a:t>
            </a:r>
            <a:r>
              <a:rPr lang="en-US" sz="2400" dirty="0" smtClean="0">
                <a:solidFill>
                  <a:srgbClr val="FF0000"/>
                </a:solidFill>
              </a:rPr>
              <a:t>test beam to improve prototypes as realistic components of future ILC detectors to be presented in the ILC DBDs in 2012 are highly supported.</a:t>
            </a:r>
          </a:p>
          <a:p>
            <a:pPr>
              <a:buFontTx/>
              <a:buChar char="-"/>
            </a:pPr>
            <a:endParaRPr lang="en-US" sz="2400" dirty="0" smtClean="0"/>
          </a:p>
          <a:p>
            <a:pPr>
              <a:buFontTx/>
              <a:buChar char="-"/>
            </a:pPr>
            <a:r>
              <a:rPr lang="en-US" sz="2400" dirty="0" smtClean="0">
                <a:latin typeface="Comic Sans MS" pitchFamily="66" charset="0"/>
              </a:rPr>
              <a:t> </a:t>
            </a:r>
            <a:r>
              <a:rPr lang="en-US" sz="2400" dirty="0" smtClean="0"/>
              <a:t>The PRC notes the </a:t>
            </a:r>
            <a:r>
              <a:rPr lang="en-US" sz="2400" dirty="0" smtClean="0">
                <a:solidFill>
                  <a:srgbClr val="FF0000"/>
                </a:solidFill>
              </a:rPr>
              <a:t>challenges associated with the provision of adequate test beam time</a:t>
            </a:r>
            <a:r>
              <a:rPr lang="en-US" sz="2400" dirty="0" smtClean="0"/>
              <a:t>. The </a:t>
            </a:r>
            <a:r>
              <a:rPr lang="en-US" sz="2400" dirty="0" smtClean="0">
                <a:solidFill>
                  <a:srgbClr val="FF0000"/>
                </a:solidFill>
              </a:rPr>
              <a:t>PRC recommends that DESY continues support</a:t>
            </a:r>
            <a:r>
              <a:rPr lang="en-US" sz="2400" dirty="0" smtClean="0"/>
              <a:t> for necessary modifications to test beam fixtures, test beam campaigns at CERN and </a:t>
            </a:r>
            <a:r>
              <a:rPr lang="en-US" sz="2400" dirty="0" err="1" smtClean="0"/>
              <a:t>Fermilab</a:t>
            </a:r>
            <a:r>
              <a:rPr lang="en-US" sz="2400" dirty="0" smtClean="0"/>
              <a:t>, continuation of electronics integration development, mechanical and electrical engineering, and provision of computing resources.</a:t>
            </a:r>
          </a:p>
        </p:txBody>
      </p:sp>
      <p:sp>
        <p:nvSpPr>
          <p:cNvPr id="3" name="Rectangle 2"/>
          <p:cNvSpPr/>
          <p:nvPr/>
        </p:nvSpPr>
        <p:spPr>
          <a:xfrm>
            <a:off x="304800" y="228600"/>
            <a:ext cx="5482591" cy="584775"/>
          </a:xfrm>
          <a:prstGeom prst="rect">
            <a:avLst/>
          </a:prstGeom>
          <a:solidFill>
            <a:srgbClr val="81EFFB"/>
          </a:solidFill>
        </p:spPr>
        <p:txBody>
          <a:bodyPr wrap="none">
            <a:spAutoFit/>
          </a:bodyPr>
          <a:lstStyle/>
          <a:p>
            <a:r>
              <a:rPr lang="en-US" sz="3200" dirty="0" smtClean="0">
                <a:latin typeface="Comic Sans MS" pitchFamily="66" charset="0"/>
              </a:rPr>
              <a:t>Recommendations - CALICE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0"/>
            <a:ext cx="34290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OLYMPUS</a:t>
            </a:r>
            <a:endParaRPr lang="en-US" sz="3200" dirty="0">
              <a:latin typeface="Comic Sans MS" pitchFamily="66" charset="0"/>
            </a:endParaRPr>
          </a:p>
        </p:txBody>
      </p:sp>
      <p:pic>
        <p:nvPicPr>
          <p:cNvPr id="3074" name="Picture 2"/>
          <p:cNvPicPr>
            <a:picLocks noChangeAspect="1" noChangeArrowheads="1"/>
          </p:cNvPicPr>
          <p:nvPr/>
        </p:nvPicPr>
        <p:blipFill>
          <a:blip r:embed="rId2" cstate="print"/>
          <a:srcRect/>
          <a:stretch>
            <a:fillRect/>
          </a:stretch>
        </p:blipFill>
        <p:spPr bwMode="auto">
          <a:xfrm>
            <a:off x="2971800" y="838200"/>
            <a:ext cx="2507529" cy="26670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562600" y="685800"/>
            <a:ext cx="3581400" cy="2299892"/>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362200" y="4343400"/>
            <a:ext cx="3048000" cy="2279737"/>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5867400" y="4343400"/>
            <a:ext cx="3124200" cy="2341921"/>
          </a:xfrm>
          <a:prstGeom prst="rect">
            <a:avLst/>
          </a:prstGeom>
          <a:noFill/>
          <a:ln w="9525">
            <a:noFill/>
            <a:miter lim="800000"/>
            <a:headEnd/>
            <a:tailEnd/>
          </a:ln>
        </p:spPr>
      </p:pic>
      <p:pic>
        <p:nvPicPr>
          <p:cNvPr id="4098" name="Picture 2"/>
          <p:cNvPicPr>
            <a:picLocks noChangeAspect="1" noChangeArrowheads="1"/>
          </p:cNvPicPr>
          <p:nvPr/>
        </p:nvPicPr>
        <p:blipFill>
          <a:blip r:embed="rId6" cstate="print"/>
          <a:srcRect/>
          <a:stretch>
            <a:fillRect/>
          </a:stretch>
        </p:blipFill>
        <p:spPr bwMode="auto">
          <a:xfrm>
            <a:off x="304800" y="990600"/>
            <a:ext cx="2282852" cy="3267075"/>
          </a:xfrm>
          <a:prstGeom prst="rect">
            <a:avLst/>
          </a:prstGeom>
          <a:noFill/>
          <a:ln w="9525">
            <a:noFill/>
            <a:miter lim="800000"/>
            <a:headEnd/>
            <a:tailEnd/>
          </a:ln>
        </p:spPr>
      </p:pic>
      <p:sp>
        <p:nvSpPr>
          <p:cNvPr id="8" name="TextBox 7"/>
          <p:cNvSpPr txBox="1"/>
          <p:nvPr/>
        </p:nvSpPr>
        <p:spPr>
          <a:xfrm>
            <a:off x="2819400" y="3886200"/>
            <a:ext cx="2438400" cy="369332"/>
          </a:xfrm>
          <a:prstGeom prst="rect">
            <a:avLst/>
          </a:prstGeom>
          <a:noFill/>
        </p:spPr>
        <p:txBody>
          <a:bodyPr wrap="square" rtlCol="0">
            <a:spAutoFit/>
          </a:bodyPr>
          <a:lstStyle/>
          <a:p>
            <a:pPr algn="ctr"/>
            <a:r>
              <a:rPr lang="en-US" dirty="0" smtClean="0"/>
              <a:t>Target chamber</a:t>
            </a:r>
            <a:endParaRPr lang="en-US" dirty="0"/>
          </a:p>
        </p:txBody>
      </p:sp>
      <p:sp>
        <p:nvSpPr>
          <p:cNvPr id="9" name="TextBox 8"/>
          <p:cNvSpPr txBox="1"/>
          <p:nvPr/>
        </p:nvSpPr>
        <p:spPr>
          <a:xfrm>
            <a:off x="6019800" y="3886200"/>
            <a:ext cx="2819400" cy="381000"/>
          </a:xfrm>
          <a:prstGeom prst="rect">
            <a:avLst/>
          </a:prstGeom>
          <a:noFill/>
        </p:spPr>
        <p:txBody>
          <a:bodyPr wrap="square" rtlCol="0">
            <a:spAutoFit/>
          </a:bodyPr>
          <a:lstStyle/>
          <a:p>
            <a:pPr algn="ctr"/>
            <a:r>
              <a:rPr lang="en-US" dirty="0" smtClean="0"/>
              <a:t>Drift Chamber</a:t>
            </a:r>
            <a:endParaRPr lang="en-US" dirty="0"/>
          </a:p>
        </p:txBody>
      </p:sp>
      <p:pic>
        <p:nvPicPr>
          <p:cNvPr id="1026" name="Picture 2"/>
          <p:cNvPicPr>
            <a:picLocks noChangeAspect="1" noChangeArrowheads="1"/>
          </p:cNvPicPr>
          <p:nvPr/>
        </p:nvPicPr>
        <p:blipFill>
          <a:blip r:embed="rId7" cstate="print"/>
          <a:srcRect/>
          <a:stretch>
            <a:fillRect/>
          </a:stretch>
        </p:blipFill>
        <p:spPr bwMode="auto">
          <a:xfrm>
            <a:off x="304800" y="457200"/>
            <a:ext cx="2619375" cy="48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28600" y="533400"/>
            <a:ext cx="3211111" cy="22193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228600" y="2743200"/>
            <a:ext cx="2514600" cy="567531"/>
          </a:xfrm>
          <a:prstGeom prst="rect">
            <a:avLst/>
          </a:prstGeom>
          <a:noFill/>
          <a:ln w="9525">
            <a:noFill/>
            <a:miter lim="800000"/>
            <a:headEnd/>
            <a:tailEnd/>
          </a:ln>
        </p:spPr>
      </p:pic>
      <p:sp>
        <p:nvSpPr>
          <p:cNvPr id="4" name="TextBox 3"/>
          <p:cNvSpPr txBox="1"/>
          <p:nvPr/>
        </p:nvSpPr>
        <p:spPr>
          <a:xfrm>
            <a:off x="228600" y="0"/>
            <a:ext cx="3429000" cy="584775"/>
          </a:xfrm>
          <a:prstGeom prst="rect">
            <a:avLst/>
          </a:prstGeom>
          <a:solidFill>
            <a:srgbClr val="81EFFB"/>
          </a:solidFill>
        </p:spPr>
        <p:txBody>
          <a:bodyPr wrap="square" rtlCol="0">
            <a:spAutoFit/>
          </a:bodyPr>
          <a:lstStyle/>
          <a:p>
            <a:pPr algn="ctr"/>
            <a:r>
              <a:rPr lang="en-US" sz="3200" dirty="0" smtClean="0">
                <a:latin typeface="Comic Sans MS" pitchFamily="66" charset="0"/>
              </a:rPr>
              <a:t>OLYMPUS</a:t>
            </a:r>
            <a:endParaRPr lang="en-US" sz="3200" dirty="0">
              <a:latin typeface="Comic Sans MS" pitchFamily="66" charset="0"/>
            </a:endParaRPr>
          </a:p>
        </p:txBody>
      </p:sp>
      <p:pic>
        <p:nvPicPr>
          <p:cNvPr id="4102" name="Picture 6"/>
          <p:cNvPicPr>
            <a:picLocks noChangeAspect="1" noChangeArrowheads="1"/>
          </p:cNvPicPr>
          <p:nvPr/>
        </p:nvPicPr>
        <p:blipFill>
          <a:blip r:embed="rId4" cstate="print"/>
          <a:srcRect/>
          <a:stretch>
            <a:fillRect/>
          </a:stretch>
        </p:blipFill>
        <p:spPr bwMode="auto">
          <a:xfrm>
            <a:off x="914400" y="3433327"/>
            <a:ext cx="4614862" cy="3424673"/>
          </a:xfrm>
          <a:prstGeom prst="rect">
            <a:avLst/>
          </a:prstGeom>
          <a:noFill/>
          <a:ln w="9525">
            <a:noFill/>
            <a:miter lim="800000"/>
            <a:headEnd/>
            <a:tailEnd/>
          </a:ln>
        </p:spPr>
      </p:pic>
      <p:pic>
        <p:nvPicPr>
          <p:cNvPr id="4101" name="Picture 5"/>
          <p:cNvPicPr>
            <a:picLocks noChangeAspect="1" noChangeArrowheads="1"/>
          </p:cNvPicPr>
          <p:nvPr/>
        </p:nvPicPr>
        <p:blipFill>
          <a:blip r:embed="rId5" cstate="print"/>
          <a:srcRect/>
          <a:stretch>
            <a:fillRect/>
          </a:stretch>
        </p:blipFill>
        <p:spPr bwMode="auto">
          <a:xfrm>
            <a:off x="3581400" y="2667000"/>
            <a:ext cx="5334000" cy="1911350"/>
          </a:xfrm>
          <a:prstGeom prst="rect">
            <a:avLst/>
          </a:prstGeom>
          <a:noFill/>
          <a:ln w="9525">
            <a:noFill/>
            <a:miter lim="800000"/>
            <a:headEnd/>
            <a:tailEnd/>
          </a:ln>
        </p:spPr>
      </p:pic>
      <p:pic>
        <p:nvPicPr>
          <p:cNvPr id="4103" name="Picture 7"/>
          <p:cNvPicPr>
            <a:picLocks noChangeAspect="1" noChangeArrowheads="1"/>
          </p:cNvPicPr>
          <p:nvPr/>
        </p:nvPicPr>
        <p:blipFill>
          <a:blip r:embed="rId6" cstate="print"/>
          <a:srcRect/>
          <a:stretch>
            <a:fillRect/>
          </a:stretch>
        </p:blipFill>
        <p:spPr bwMode="auto">
          <a:xfrm>
            <a:off x="4953000" y="4648200"/>
            <a:ext cx="2362200" cy="1835315"/>
          </a:xfrm>
          <a:prstGeom prst="rect">
            <a:avLst/>
          </a:prstGeom>
          <a:noFill/>
          <a:ln w="9525">
            <a:noFill/>
            <a:miter lim="800000"/>
            <a:headEnd/>
            <a:tailEnd/>
          </a:ln>
        </p:spPr>
      </p:pic>
      <p:pic>
        <p:nvPicPr>
          <p:cNvPr id="1026" name="Picture 2"/>
          <p:cNvPicPr>
            <a:picLocks noChangeAspect="1" noChangeArrowheads="1"/>
          </p:cNvPicPr>
          <p:nvPr/>
        </p:nvPicPr>
        <p:blipFill>
          <a:blip r:embed="rId7" cstate="print"/>
          <a:srcRect/>
          <a:stretch>
            <a:fillRect/>
          </a:stretch>
        </p:blipFill>
        <p:spPr bwMode="auto">
          <a:xfrm>
            <a:off x="3962400" y="0"/>
            <a:ext cx="4867275" cy="300449"/>
          </a:xfrm>
          <a:prstGeom prst="rect">
            <a:avLst/>
          </a:prstGeom>
          <a:noFill/>
          <a:ln w="9525">
            <a:noFill/>
            <a:miter lim="800000"/>
            <a:headEnd/>
            <a:tailEnd/>
          </a:ln>
        </p:spPr>
      </p:pic>
      <p:pic>
        <p:nvPicPr>
          <p:cNvPr id="1027" name="Picture 3"/>
          <p:cNvPicPr>
            <a:picLocks noChangeAspect="1" noChangeArrowheads="1"/>
          </p:cNvPicPr>
          <p:nvPr/>
        </p:nvPicPr>
        <p:blipFill>
          <a:blip r:embed="rId8" cstate="print"/>
          <a:srcRect/>
          <a:stretch>
            <a:fillRect/>
          </a:stretch>
        </p:blipFill>
        <p:spPr bwMode="auto">
          <a:xfrm>
            <a:off x="4953000" y="381000"/>
            <a:ext cx="2409825"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836854" cy="584775"/>
          </a:xfrm>
          <a:prstGeom prst="rect">
            <a:avLst/>
          </a:prstGeom>
          <a:solidFill>
            <a:srgbClr val="81EFFB"/>
          </a:solidFill>
        </p:spPr>
        <p:txBody>
          <a:bodyPr wrap="none">
            <a:spAutoFit/>
          </a:bodyPr>
          <a:lstStyle/>
          <a:p>
            <a:r>
              <a:rPr lang="en-US" sz="3200" dirty="0" smtClean="0">
                <a:latin typeface="Comic Sans MS" pitchFamily="66" charset="0"/>
              </a:rPr>
              <a:t>Recommendations- OLYMPUS</a:t>
            </a:r>
          </a:p>
        </p:txBody>
      </p:sp>
      <p:sp>
        <p:nvSpPr>
          <p:cNvPr id="3" name="TextBox 2"/>
          <p:cNvSpPr txBox="1"/>
          <p:nvPr/>
        </p:nvSpPr>
        <p:spPr>
          <a:xfrm>
            <a:off x="228600" y="487025"/>
            <a:ext cx="8610600" cy="6370975"/>
          </a:xfrm>
          <a:prstGeom prst="rect">
            <a:avLst/>
          </a:prstGeom>
          <a:noFill/>
        </p:spPr>
        <p:txBody>
          <a:bodyPr wrap="square" rtlCol="0">
            <a:spAutoFit/>
          </a:bodyPr>
          <a:lstStyle/>
          <a:p>
            <a:pPr>
              <a:buFontTx/>
              <a:buChar char="-"/>
            </a:pPr>
            <a:r>
              <a:rPr lang="en-US" sz="2400" dirty="0" smtClean="0"/>
              <a:t> The PRC congratulates the collaboration for </a:t>
            </a:r>
            <a:r>
              <a:rPr lang="en-US" sz="2400" dirty="0" smtClean="0">
                <a:solidFill>
                  <a:srgbClr val="FF0000"/>
                </a:solidFill>
              </a:rPr>
              <a:t>great progress since the last meeting. </a:t>
            </a:r>
            <a:endParaRPr lang="en-US" sz="2400" dirty="0" smtClean="0">
              <a:solidFill>
                <a:srgbClr val="FF0000"/>
              </a:solidFill>
              <a:latin typeface="Comic Sans MS" pitchFamily="66" charset="0"/>
            </a:endParaRPr>
          </a:p>
          <a:p>
            <a:pPr>
              <a:buFontTx/>
              <a:buChar char="-"/>
            </a:pPr>
            <a:r>
              <a:rPr lang="en-US" sz="2400" dirty="0" smtClean="0">
                <a:latin typeface="Comic Sans MS" pitchFamily="66" charset="0"/>
              </a:rPr>
              <a:t> </a:t>
            </a:r>
            <a:r>
              <a:rPr lang="en-US" sz="2400" dirty="0" smtClean="0"/>
              <a:t>The </a:t>
            </a:r>
            <a:r>
              <a:rPr lang="en-US" sz="2400" dirty="0" smtClean="0">
                <a:solidFill>
                  <a:srgbClr val="FF0000"/>
                </a:solidFill>
              </a:rPr>
              <a:t>DORIS test run was very successful</a:t>
            </a:r>
            <a:r>
              <a:rPr lang="en-US" sz="2400" dirty="0" smtClean="0"/>
              <a:t>…but it also revealed a problem with heating of the target cell. The RF shielding design of the target cell as well as the cooling of the target cell was changed. The target cell should be as soon as possible best in the DORIS shutdown end of May reinstalled to DORIS and tested again. If this is not possible RF tests of the cell on a test bench should be performed and the target chamber/cell should be reinstalled with the rest of the detector mid of July.</a:t>
            </a:r>
          </a:p>
          <a:p>
            <a:pPr>
              <a:buFontTx/>
              <a:buChar char="-"/>
            </a:pPr>
            <a:r>
              <a:rPr lang="en-US" sz="2400" dirty="0" smtClean="0">
                <a:latin typeface="Comic Sans MS" pitchFamily="66" charset="0"/>
              </a:rPr>
              <a:t> </a:t>
            </a:r>
            <a:r>
              <a:rPr lang="en-US" sz="2400" dirty="0" smtClean="0"/>
              <a:t>At the </a:t>
            </a:r>
            <a:r>
              <a:rPr lang="en-US" sz="2400" dirty="0" smtClean="0">
                <a:solidFill>
                  <a:srgbClr val="FF0000"/>
                </a:solidFill>
              </a:rPr>
              <a:t>next PRC a report on the May test beam results as well on the new beam tests of the target cell should be given.</a:t>
            </a:r>
            <a:r>
              <a:rPr lang="en-US" sz="2400" dirty="0" smtClean="0"/>
              <a:t> There should be also a summary on the status of the offline analysis software. </a:t>
            </a:r>
          </a:p>
          <a:p>
            <a:pPr>
              <a:buFontTx/>
              <a:buChar char="-"/>
            </a:pPr>
            <a:r>
              <a:rPr lang="en-US" sz="2400" dirty="0" smtClean="0">
                <a:latin typeface="Comic Sans MS" pitchFamily="66" charset="0"/>
              </a:rPr>
              <a:t> </a:t>
            </a:r>
            <a:r>
              <a:rPr lang="en-US" sz="2400" dirty="0" smtClean="0"/>
              <a:t>The </a:t>
            </a:r>
            <a:r>
              <a:rPr lang="en-US" sz="2400" dirty="0" smtClean="0">
                <a:solidFill>
                  <a:srgbClr val="FF0000"/>
                </a:solidFill>
              </a:rPr>
              <a:t>PRC recommends that DESY makes any effort to avoid any delay of the 2nd running period </a:t>
            </a:r>
            <a:r>
              <a:rPr lang="en-US" sz="2400" dirty="0" smtClean="0"/>
              <a:t>end of 2012 due to delays in the PETRA shutdown. Further we recommend continual supports from the lab, since it is  really critical for the success of the experiment.</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6781</TotalTime>
  <Words>1932</Words>
  <Application>Microsoft Office PowerPoint</Application>
  <PresentationFormat>On-screen Show (4:3)</PresentationFormat>
  <Paragraphs>176</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University of Texas at Arlington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Andy White</dc:creator>
  <cp:lastModifiedBy>Andy White</cp:lastModifiedBy>
  <cp:revision>146</cp:revision>
  <dcterms:created xsi:type="dcterms:W3CDTF">2011-04-29T18:09:25Z</dcterms:created>
  <dcterms:modified xsi:type="dcterms:W3CDTF">2011-05-15T20:41:27Z</dcterms:modified>
</cp:coreProperties>
</file>